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703" r:id="rId2"/>
    <p:sldId id="798" r:id="rId3"/>
    <p:sldId id="805" r:id="rId4"/>
    <p:sldId id="775" r:id="rId5"/>
    <p:sldId id="774" r:id="rId6"/>
    <p:sldId id="834" r:id="rId7"/>
    <p:sldId id="848" r:id="rId8"/>
    <p:sldId id="792" r:id="rId9"/>
    <p:sldId id="793" r:id="rId10"/>
    <p:sldId id="794" r:id="rId11"/>
    <p:sldId id="835" r:id="rId12"/>
    <p:sldId id="838" r:id="rId13"/>
    <p:sldId id="807" r:id="rId14"/>
    <p:sldId id="836" r:id="rId15"/>
    <p:sldId id="837" r:id="rId16"/>
    <p:sldId id="840" r:id="rId17"/>
    <p:sldId id="808" r:id="rId18"/>
    <p:sldId id="809" r:id="rId19"/>
    <p:sldId id="810" r:id="rId20"/>
    <p:sldId id="811" r:id="rId21"/>
    <p:sldId id="812" r:id="rId22"/>
    <p:sldId id="813" r:id="rId23"/>
    <p:sldId id="814" r:id="rId24"/>
    <p:sldId id="815" r:id="rId25"/>
    <p:sldId id="816" r:id="rId26"/>
    <p:sldId id="841" r:id="rId27"/>
    <p:sldId id="842" r:id="rId28"/>
    <p:sldId id="843" r:id="rId29"/>
    <p:sldId id="844" r:id="rId30"/>
    <p:sldId id="845" r:id="rId31"/>
    <p:sldId id="846" r:id="rId32"/>
    <p:sldId id="847" r:id="rId33"/>
    <p:sldId id="821" r:id="rId34"/>
    <p:sldId id="822" r:id="rId35"/>
    <p:sldId id="823" r:id="rId36"/>
    <p:sldId id="824" r:id="rId37"/>
    <p:sldId id="825" r:id="rId38"/>
    <p:sldId id="826" r:id="rId39"/>
    <p:sldId id="827" r:id="rId40"/>
    <p:sldId id="828" r:id="rId41"/>
    <p:sldId id="829" r:id="rId42"/>
    <p:sldId id="830" r:id="rId43"/>
    <p:sldId id="831" r:id="rId44"/>
    <p:sldId id="832" r:id="rId45"/>
    <p:sldId id="833" r:id="rId46"/>
    <p:sldId id="751" r:id="rId4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33"/>
    <a:srgbClr val="D93238"/>
    <a:srgbClr val="FFFF00"/>
    <a:srgbClr val="C0C0C0"/>
    <a:srgbClr val="B2B2B2"/>
    <a:srgbClr val="00FF00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1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5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AC13CD5B-0204-4720-83B2-D048B1B90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1225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615DF-CCAA-7642-9D94-43FA350874BE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Both</a:t>
            </a:r>
            <a:r>
              <a:rPr lang="en-US" baseline="0" dirty="0" smtClean="0"/>
              <a:t> are native. </a:t>
            </a:r>
            <a:r>
              <a:rPr lang="hu-HU" dirty="0" smtClean="0"/>
              <a:t>OR201206029_RS_XL1.</a:t>
            </a:r>
            <a:r>
              <a:rPr lang="hu-HU" baseline="0" dirty="0" smtClean="0"/>
              <a:t>  is grindate ,</a:t>
            </a:r>
            <a:r>
              <a:rPr lang="hu-HU" dirty="0" smtClean="0"/>
              <a:t>VE20121001_84IV_Std1.</a:t>
            </a:r>
            <a:r>
              <a:rPr lang="hu-HU" baseline="0" dirty="0" smtClean="0"/>
              <a:t> is in vivo.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4EF90-4CEF-974E-9C67-A0D18367D0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8524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3C9FC7-D168-4C4A-B02E-5807A5A5560C}" type="slidenum">
              <a:rPr lang="en-US"/>
              <a:pPr/>
              <a:t>14</a:t>
            </a:fld>
            <a:endParaRPr lang="en-US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7844D-A93D-4468-809E-9E664FB4C820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F012E5-B523-4100-B6FC-B45F479844BF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Long-term goal has</a:t>
            </a:r>
            <a:r>
              <a:rPr lang="en-US" baseline="0" dirty="0" smtClean="0"/>
              <a:t> been development of improved reagents for tagging, isolating proteins/complexes of interest.</a:t>
            </a:r>
          </a:p>
          <a:p>
            <a:endParaRPr lang="en-US" dirty="0" smtClean="0"/>
          </a:p>
          <a:p>
            <a:r>
              <a:rPr lang="en-US" dirty="0" smtClean="0"/>
              <a:t>Antibodies</a:t>
            </a:r>
            <a:r>
              <a:rPr lang="en-US" baseline="0" dirty="0" smtClean="0"/>
              <a:t> to existing, ubiquitous tags, like GFP, most useful, effective tools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Looking to develop a recombinant alternative </a:t>
            </a:r>
            <a:r>
              <a:rPr lang="en-US" baseline="0" dirty="0" smtClean="0"/>
              <a:t>to replace antibodies otherwise required.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easily make large quantities of a defined sequence – avoids production problems, mass spec interference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3E313-F899-47FE-A55A-F9A50BBDC8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8357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3E313-F899-47FE-A55A-F9A50BBDC8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619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1B8140-9C1C-144B-B2E6-3342CC52B436}" type="slidenum">
              <a:rPr lang="en-US" sz="1300">
                <a:latin typeface="Times" charset="0"/>
              </a:rPr>
              <a:pPr/>
              <a:t>21</a:t>
            </a:fld>
            <a:endParaRPr lang="en-US" sz="1300" dirty="0">
              <a:latin typeface="Times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C61FD25-D775-FF44-BD59-E19A8CBB576B}" type="slidenum">
              <a:rPr lang="en-US" sz="1300">
                <a:latin typeface="Times" charset="0"/>
              </a:rPr>
              <a:pPr/>
              <a:t>22</a:t>
            </a:fld>
            <a:endParaRPr lang="en-US" sz="1300">
              <a:latin typeface="Times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8B5DB-ABDF-3946-98A7-A746F755EF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4672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EAC8D5-F1CB-C84C-9165-8374D669914A}" type="slidenum">
              <a:rPr lang="en-US" sz="1300">
                <a:latin typeface="Times" charset="0"/>
              </a:rPr>
              <a:pPr/>
              <a:t>24</a:t>
            </a:fld>
            <a:endParaRPr lang="en-US" sz="1300" dirty="0">
              <a:latin typeface="Times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58184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141490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624796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08102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8D7AF89-145A-496F-B76F-00155F948941}" type="slidenum">
              <a:rPr lang="en-US" sz="1300">
                <a:cs typeface="Arial" pitchFamily="34" charset="0"/>
              </a:rPr>
              <a:pPr eaLnBrk="1" hangingPunct="1"/>
              <a:t>27</a:t>
            </a:fld>
            <a:endParaRPr lang="en-US" sz="1300">
              <a:cs typeface="Arial" pitchFamily="34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pitchFamily="34" charset="-128"/>
              </a:rPr>
              <a:t>CIRCLE/Q marks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58184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141490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624796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08102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E2EEDFE-F476-4618-A4E1-E82FDD5E0341}" type="slidenum">
              <a:rPr lang="en-US" sz="1300"/>
              <a:pPr eaLnBrk="1" hangingPunct="1"/>
              <a:t>34</a:t>
            </a:fld>
            <a:endParaRPr lang="en-US"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pitchFamily="34" charset="-128"/>
              </a:rPr>
              <a:t>CIRCLE/Q marks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58184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141490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624796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08102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A0C01F9-5022-4859-B7DA-8F770E3B10FC}" type="slidenum">
              <a:rPr lang="en-US" sz="1300"/>
              <a:pPr eaLnBrk="1" hangingPunct="1"/>
              <a:t>35</a:t>
            </a:fld>
            <a:endParaRPr lang="en-US"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46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Grindate</a:t>
            </a:r>
            <a:r>
              <a:rPr lang="en-US" baseline="0" dirty="0" smtClean="0"/>
              <a:t> is critical!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 ~100mg of yeast is ~40mL of an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mid-late log culture – in a single 1.2ml deep well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 development of a non-fouling filter was critical - </a:t>
            </a:r>
            <a:r>
              <a:rPr lang="en-US" baseline="0" dirty="0" err="1" smtClean="0"/>
              <a:t>Orochem</a:t>
            </a: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615DF-CCAA-7642-9D94-43FA350874BE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4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E18EB-51C6-4A14-B7A0-0AB2E6EBC4E4}" type="slidenum">
              <a:rPr smtClean="0"/>
              <a:pPr/>
              <a:t>5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baseline="0" dirty="0" smtClean="0"/>
              <a:t> Molecular architecture of the nuclear pore – “Blob Map” (Also applied to the eukaryotic 80S ribosome &amp; 26S </a:t>
            </a:r>
            <a:r>
              <a:rPr lang="en-US" baseline="0" dirty="0" err="1" smtClean="0"/>
              <a:t>proteasome</a:t>
            </a:r>
            <a:r>
              <a:rPr lang="en-US" baseline="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456 subunits</a:t>
            </a:r>
            <a:r>
              <a:rPr lang="en-US" baseline="0" dirty="0" smtClean="0"/>
              <a:t> / 50 </a:t>
            </a:r>
            <a:r>
              <a:rPr lang="en-US" baseline="0" dirty="0" err="1" smtClean="0"/>
              <a:t>MDa</a:t>
            </a:r>
            <a:r>
              <a:rPr lang="en-US" baseline="0" dirty="0" smtClean="0"/>
              <a:t> / </a:t>
            </a:r>
            <a:r>
              <a:rPr lang="en-US" dirty="0" smtClean="0"/>
              <a:t>30 different protein</a:t>
            </a:r>
          </a:p>
          <a:p>
            <a:pPr>
              <a:buFontTx/>
              <a:buChar char="•"/>
            </a:pPr>
            <a:r>
              <a:rPr lang="en-US" baseline="0" dirty="0" smtClean="0"/>
              <a:t> (But only ~8 folds)</a:t>
            </a:r>
          </a:p>
          <a:p>
            <a:pPr>
              <a:buFontTx/>
              <a:buChar char="•"/>
            </a:pPr>
            <a:r>
              <a:rPr lang="en-US" baseline="0" dirty="0" smtClean="0"/>
              <a:t> some purifications good, some poor – not every protein responded with equal enthusiasm to our desire to capture its physiological interaction partners - but the value of the data for determining the NPC molecular architecture was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791B-0408-3740-B44D-067B8EB9E369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baseline="0" dirty="0" smtClean="0"/>
              <a:t> Molecular architecture of the nuclear pore – “Blob Map” (Also applied to the eukaryotic 80S ribosome &amp; 26S </a:t>
            </a:r>
            <a:r>
              <a:rPr lang="en-US" baseline="0" dirty="0" err="1" smtClean="0"/>
              <a:t>proteasome</a:t>
            </a:r>
            <a:r>
              <a:rPr lang="en-US" baseline="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456 subunits</a:t>
            </a:r>
            <a:r>
              <a:rPr lang="en-US" baseline="0" dirty="0" smtClean="0"/>
              <a:t> / 50 </a:t>
            </a:r>
            <a:r>
              <a:rPr lang="en-US" baseline="0" dirty="0" err="1" smtClean="0"/>
              <a:t>MDa</a:t>
            </a:r>
            <a:r>
              <a:rPr lang="en-US" baseline="0" dirty="0" smtClean="0"/>
              <a:t> / </a:t>
            </a:r>
            <a:r>
              <a:rPr lang="en-US" dirty="0" smtClean="0"/>
              <a:t>30 different protein</a:t>
            </a:r>
          </a:p>
          <a:p>
            <a:pPr>
              <a:buFontTx/>
              <a:buChar char="•"/>
            </a:pPr>
            <a:r>
              <a:rPr lang="en-US" baseline="0" dirty="0" smtClean="0"/>
              <a:t> (But only ~8 folds)</a:t>
            </a:r>
          </a:p>
          <a:p>
            <a:pPr>
              <a:buFontTx/>
              <a:buChar char="•"/>
            </a:pPr>
            <a:r>
              <a:rPr lang="en-US" baseline="0" dirty="0" smtClean="0"/>
              <a:t> some purifications good, some poor – not every protein responded with equal enthusiasm to our desire to capture its physiological interaction partners - but the value of the data for determining the NPC molecular architecture was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791B-0408-3740-B44D-067B8EB9E369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D5F2C-3B9E-43CA-9D1C-08CE86D921CA}" type="slidenum">
              <a:rPr lang="en-US"/>
              <a:pPr/>
              <a:t>10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53051-555C-4EE2-BCC2-0FCB4080B152}" type="slidenum">
              <a:rPr lang="en-US"/>
              <a:pPr/>
              <a:t>11</a:t>
            </a:fld>
            <a:endParaRPr lang="en-US"/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9F3B-D01A-4B80-A8AA-042D9B801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F0A88-CA53-4CDF-BD0E-AEFA1A4188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DBD66-EED6-42EB-94C7-BD851A0A3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B8B15-0084-42EB-8715-D2F062325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5B6AD-6D13-4D0F-BE32-D19F4AD57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7EF72-7CC2-4747-B68E-56B373F31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83AAD-AE39-479E-9858-7571DD73F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07A6F-EA16-4453-8E0C-7AA46D4B2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B9930-B101-4AC6-923D-3FCAA5E3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C32E6-3812-4755-AB7A-4D138666BF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D04B0-D64B-4FE2-A4FF-56CAA9D34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90DD0022-3B45-45DA-9188-8BBB77538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22860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Proteomics Informatics – </a:t>
            </a:r>
          </a:p>
          <a:p>
            <a:pPr algn="ctr"/>
            <a:r>
              <a:rPr lang="en-US" sz="2800" b="1" dirty="0" smtClean="0">
                <a:latin typeface="Comic Sans MS" pitchFamily="66" charset="0"/>
              </a:rPr>
              <a:t>Protein Characterization II: </a:t>
            </a:r>
          </a:p>
          <a:p>
            <a:pPr algn="ctr"/>
            <a:r>
              <a:rPr lang="en-US" sz="2800" b="1" dirty="0" smtClean="0">
                <a:latin typeface="Comic Sans MS" pitchFamily="66" charset="0"/>
              </a:rPr>
              <a:t>Protein Interactions </a:t>
            </a:r>
            <a:r>
              <a:rPr lang="sv-SE" sz="2800" b="1" dirty="0" smtClean="0">
                <a:latin typeface="Comic Sans MS" pitchFamily="66" charset="0"/>
              </a:rPr>
              <a:t>(Week 11)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34290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 l="20121" t="27555" r="15351" b="9989"/>
          <a:stretch>
            <a:fillRect/>
          </a:stretch>
        </p:blipFill>
        <p:spPr bwMode="auto">
          <a:xfrm>
            <a:off x="228600" y="533400"/>
            <a:ext cx="8610600" cy="6295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39"/>
          <p:cNvSpPr/>
          <p:nvPr/>
        </p:nvSpPr>
        <p:spPr>
          <a:xfrm>
            <a:off x="0" y="3048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865915" y="520337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7123800" y="6553200"/>
            <a:ext cx="224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/>
              <a:t>Tackett et al. JPR 2005</a:t>
            </a:r>
            <a:endParaRPr lang="en-US" sz="1400" b="1" dirty="0"/>
          </a:p>
        </p:txBody>
      </p:sp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6975475" algn="l"/>
              </a:tabLst>
            </a:pPr>
            <a:r>
              <a:rPr lang="en-US" sz="2800" b="1" dirty="0" smtClean="0">
                <a:latin typeface="Comic Sans MS" pitchFamily="66" charset="0"/>
              </a:rPr>
              <a:t>Protein Complexes – specific/non-specific binding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10099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Line 2"/>
          <p:cNvSpPr>
            <a:spLocks noChangeShapeType="1"/>
          </p:cNvSpPr>
          <p:nvPr/>
        </p:nvSpPr>
        <p:spPr bwMode="auto">
          <a:xfrm>
            <a:off x="4079875" y="5884863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6197600" y="5211763"/>
            <a:ext cx="1981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6" name="Line 4"/>
          <p:cNvSpPr>
            <a:spLocks noChangeShapeType="1"/>
          </p:cNvSpPr>
          <p:nvPr/>
        </p:nvSpPr>
        <p:spPr bwMode="auto">
          <a:xfrm>
            <a:off x="6807200" y="6224588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7" name="Line 5"/>
          <p:cNvSpPr>
            <a:spLocks noChangeShapeType="1"/>
          </p:cNvSpPr>
          <p:nvPr/>
        </p:nvSpPr>
        <p:spPr bwMode="auto">
          <a:xfrm>
            <a:off x="7035800" y="5767388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8" name="Line 6"/>
          <p:cNvSpPr>
            <a:spLocks noChangeShapeType="1"/>
          </p:cNvSpPr>
          <p:nvPr/>
        </p:nvSpPr>
        <p:spPr bwMode="auto">
          <a:xfrm>
            <a:off x="7416800" y="635476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59" name="Line 7"/>
          <p:cNvSpPr>
            <a:spLocks noChangeShapeType="1"/>
          </p:cNvSpPr>
          <p:nvPr/>
        </p:nvSpPr>
        <p:spPr bwMode="auto">
          <a:xfrm>
            <a:off x="6350000" y="61261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0" name="Line 8"/>
          <p:cNvSpPr>
            <a:spLocks noChangeShapeType="1"/>
          </p:cNvSpPr>
          <p:nvPr/>
        </p:nvSpPr>
        <p:spPr bwMode="auto">
          <a:xfrm>
            <a:off x="7188200" y="599598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1" name="Text Box 9"/>
          <p:cNvSpPr txBox="1">
            <a:spLocks noChangeArrowheads="1"/>
          </p:cNvSpPr>
          <p:nvPr/>
        </p:nvSpPr>
        <p:spPr bwMode="auto">
          <a:xfrm>
            <a:off x="6969125" y="6507163"/>
            <a:ext cx="4476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/>
              <a:t>M/Z</a:t>
            </a:r>
          </a:p>
        </p:txBody>
      </p:sp>
      <p:sp>
        <p:nvSpPr>
          <p:cNvPr id="484362" name="Line 10"/>
          <p:cNvSpPr>
            <a:spLocks noChangeShapeType="1"/>
          </p:cNvSpPr>
          <p:nvPr/>
        </p:nvSpPr>
        <p:spPr bwMode="auto">
          <a:xfrm>
            <a:off x="7874000" y="4646613"/>
            <a:ext cx="2952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3" name="Rectangle 11"/>
          <p:cNvSpPr>
            <a:spLocks noChangeArrowheads="1"/>
          </p:cNvSpPr>
          <p:nvPr/>
        </p:nvSpPr>
        <p:spPr bwMode="auto">
          <a:xfrm>
            <a:off x="368300" y="5445125"/>
            <a:ext cx="1397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Peptides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Fragments</a:t>
            </a:r>
          </a:p>
        </p:txBody>
      </p:sp>
      <p:sp>
        <p:nvSpPr>
          <p:cNvPr id="484364" name="Line 12"/>
          <p:cNvSpPr>
            <a:spLocks noChangeShapeType="1"/>
          </p:cNvSpPr>
          <p:nvPr/>
        </p:nvSpPr>
        <p:spPr bwMode="auto">
          <a:xfrm flipH="1">
            <a:off x="6216650" y="4648200"/>
            <a:ext cx="15811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5" name="Line 13"/>
          <p:cNvSpPr>
            <a:spLocks noChangeShapeType="1"/>
          </p:cNvSpPr>
          <p:nvPr/>
        </p:nvSpPr>
        <p:spPr bwMode="auto">
          <a:xfrm>
            <a:off x="6502400" y="599598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6" name="Line 14"/>
          <p:cNvSpPr>
            <a:spLocks noChangeShapeType="1"/>
          </p:cNvSpPr>
          <p:nvPr/>
        </p:nvSpPr>
        <p:spPr bwMode="auto">
          <a:xfrm>
            <a:off x="6578600" y="5691188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7" name="Rectangle 15"/>
          <p:cNvSpPr>
            <a:spLocks noChangeArrowheads="1"/>
          </p:cNvSpPr>
          <p:nvPr/>
        </p:nvSpPr>
        <p:spPr bwMode="auto">
          <a:xfrm>
            <a:off x="2895600" y="5256213"/>
            <a:ext cx="1820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13528A"/>
                </a:solidFill>
              </a:rPr>
              <a:t>Fragmentation</a:t>
            </a:r>
          </a:p>
        </p:txBody>
      </p:sp>
      <p:sp>
        <p:nvSpPr>
          <p:cNvPr id="484368" name="Line 16"/>
          <p:cNvSpPr>
            <a:spLocks noChangeShapeType="1"/>
          </p:cNvSpPr>
          <p:nvPr/>
        </p:nvSpPr>
        <p:spPr bwMode="auto">
          <a:xfrm>
            <a:off x="7569200" y="5661025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69" name="Line 17"/>
          <p:cNvSpPr>
            <a:spLocks noChangeShapeType="1"/>
          </p:cNvSpPr>
          <p:nvPr/>
        </p:nvSpPr>
        <p:spPr bwMode="auto">
          <a:xfrm>
            <a:off x="7874000" y="6248400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0" name="Line 18"/>
          <p:cNvSpPr>
            <a:spLocks noChangeShapeType="1"/>
          </p:cNvSpPr>
          <p:nvPr/>
        </p:nvSpPr>
        <p:spPr bwMode="auto">
          <a:xfrm>
            <a:off x="7569200" y="6019800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1" name="Rectangle 19"/>
          <p:cNvSpPr>
            <a:spLocks noChangeArrowheads="1"/>
          </p:cNvSpPr>
          <p:nvPr/>
        </p:nvSpPr>
        <p:spPr bwMode="auto">
          <a:xfrm>
            <a:off x="6167438" y="3343275"/>
            <a:ext cx="1981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2" name="Line 20"/>
          <p:cNvSpPr>
            <a:spLocks noChangeShapeType="1"/>
          </p:cNvSpPr>
          <p:nvPr/>
        </p:nvSpPr>
        <p:spPr bwMode="auto">
          <a:xfrm>
            <a:off x="6777038" y="4356100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3" name="Line 21"/>
          <p:cNvSpPr>
            <a:spLocks noChangeShapeType="1"/>
          </p:cNvSpPr>
          <p:nvPr/>
        </p:nvSpPr>
        <p:spPr bwMode="auto">
          <a:xfrm>
            <a:off x="7620000" y="4098925"/>
            <a:ext cx="4763" cy="534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4" name="Line 22"/>
          <p:cNvSpPr>
            <a:spLocks noChangeShapeType="1"/>
          </p:cNvSpPr>
          <p:nvPr/>
        </p:nvSpPr>
        <p:spPr bwMode="auto">
          <a:xfrm>
            <a:off x="8015288" y="447675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5" name="Line 23"/>
          <p:cNvSpPr>
            <a:spLocks noChangeShapeType="1"/>
          </p:cNvSpPr>
          <p:nvPr/>
        </p:nvSpPr>
        <p:spPr bwMode="auto">
          <a:xfrm>
            <a:off x="7234238" y="3517900"/>
            <a:ext cx="0" cy="1120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6" name="Line 24"/>
          <p:cNvSpPr>
            <a:spLocks noChangeShapeType="1"/>
          </p:cNvSpPr>
          <p:nvPr/>
        </p:nvSpPr>
        <p:spPr bwMode="auto">
          <a:xfrm>
            <a:off x="7843838" y="3898900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7" name="Rectangle 25"/>
          <p:cNvSpPr>
            <a:spLocks noChangeArrowheads="1"/>
          </p:cNvSpPr>
          <p:nvPr/>
        </p:nvSpPr>
        <p:spPr bwMode="auto">
          <a:xfrm>
            <a:off x="381000" y="3617913"/>
            <a:ext cx="13700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Proteolytic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Peptides</a:t>
            </a:r>
          </a:p>
        </p:txBody>
      </p:sp>
      <p:sp>
        <p:nvSpPr>
          <p:cNvPr id="484378" name="Line 26"/>
          <p:cNvSpPr>
            <a:spLocks noChangeShapeType="1"/>
          </p:cNvSpPr>
          <p:nvPr/>
        </p:nvSpPr>
        <p:spPr bwMode="auto">
          <a:xfrm>
            <a:off x="4449763" y="3868738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79" name="Line 27"/>
          <p:cNvSpPr>
            <a:spLocks noChangeShapeType="1"/>
          </p:cNvSpPr>
          <p:nvPr/>
        </p:nvSpPr>
        <p:spPr bwMode="auto">
          <a:xfrm>
            <a:off x="2890838" y="30083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0" name="Freeform 28"/>
          <p:cNvSpPr>
            <a:spLocks/>
          </p:cNvSpPr>
          <p:nvPr/>
        </p:nvSpPr>
        <p:spPr bwMode="auto">
          <a:xfrm>
            <a:off x="2592388" y="3792538"/>
            <a:ext cx="144462" cy="115887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91" y="0"/>
              </a:cxn>
            </a:cxnLst>
            <a:rect l="0" t="0" r="r" b="b"/>
            <a:pathLst>
              <a:path w="91" h="73">
                <a:moveTo>
                  <a:pt x="0" y="73"/>
                </a:moveTo>
                <a:cubicBezTo>
                  <a:pt x="29" y="29"/>
                  <a:pt x="37" y="0"/>
                  <a:pt x="91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1" name="Freeform 29"/>
          <p:cNvSpPr>
            <a:spLocks/>
          </p:cNvSpPr>
          <p:nvPr/>
        </p:nvSpPr>
        <p:spPr bwMode="auto">
          <a:xfrm>
            <a:off x="2838450" y="3994150"/>
            <a:ext cx="250825" cy="160338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00" y="19"/>
              </a:cxn>
              <a:cxn ang="0">
                <a:pos x="154" y="1"/>
              </a:cxn>
              <a:cxn ang="0">
                <a:pos x="145" y="10"/>
              </a:cxn>
            </a:cxnLst>
            <a:rect l="0" t="0" r="r" b="b"/>
            <a:pathLst>
              <a:path w="158" h="101">
                <a:moveTo>
                  <a:pt x="0" y="101"/>
                </a:moveTo>
                <a:cubicBezTo>
                  <a:pt x="72" y="52"/>
                  <a:pt x="38" y="79"/>
                  <a:pt x="100" y="19"/>
                </a:cubicBezTo>
                <a:cubicBezTo>
                  <a:pt x="114" y="6"/>
                  <a:pt x="136" y="7"/>
                  <a:pt x="154" y="1"/>
                </a:cubicBezTo>
                <a:cubicBezTo>
                  <a:pt x="158" y="0"/>
                  <a:pt x="148" y="7"/>
                  <a:pt x="145" y="1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2" name="Freeform 30"/>
          <p:cNvSpPr>
            <a:spLocks/>
          </p:cNvSpPr>
          <p:nvPr/>
        </p:nvSpPr>
        <p:spPr bwMode="auto">
          <a:xfrm>
            <a:off x="2938463" y="3721100"/>
            <a:ext cx="201612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3" name="Freeform 31"/>
          <p:cNvSpPr>
            <a:spLocks/>
          </p:cNvSpPr>
          <p:nvPr/>
        </p:nvSpPr>
        <p:spPr bwMode="auto">
          <a:xfrm>
            <a:off x="2520950" y="4067175"/>
            <a:ext cx="273050" cy="331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9" y="100"/>
              </a:cxn>
              <a:cxn ang="0">
                <a:pos x="154" y="155"/>
              </a:cxn>
              <a:cxn ang="0">
                <a:pos x="172" y="209"/>
              </a:cxn>
            </a:cxnLst>
            <a:rect l="0" t="0" r="r" b="b"/>
            <a:pathLst>
              <a:path w="172" h="209">
                <a:moveTo>
                  <a:pt x="0" y="0"/>
                </a:moveTo>
                <a:cubicBezTo>
                  <a:pt x="17" y="52"/>
                  <a:pt x="61" y="77"/>
                  <a:pt x="109" y="100"/>
                </a:cubicBezTo>
                <a:cubicBezTo>
                  <a:pt x="122" y="120"/>
                  <a:pt x="142" y="134"/>
                  <a:pt x="154" y="155"/>
                </a:cubicBezTo>
                <a:cubicBezTo>
                  <a:pt x="163" y="172"/>
                  <a:pt x="172" y="209"/>
                  <a:pt x="172" y="2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4" name="Freeform 32"/>
          <p:cNvSpPr>
            <a:spLocks/>
          </p:cNvSpPr>
          <p:nvPr/>
        </p:nvSpPr>
        <p:spPr bwMode="auto">
          <a:xfrm>
            <a:off x="2765425" y="3879850"/>
            <a:ext cx="173038" cy="57150"/>
          </a:xfrm>
          <a:custGeom>
            <a:avLst/>
            <a:gdLst/>
            <a:ahLst/>
            <a:cxnLst>
              <a:cxn ang="0">
                <a:pos x="0" y="36"/>
              </a:cxn>
              <a:cxn ang="0">
                <a:pos x="82" y="0"/>
              </a:cxn>
              <a:cxn ang="0">
                <a:pos x="109" y="9"/>
              </a:cxn>
            </a:cxnLst>
            <a:rect l="0" t="0" r="r" b="b"/>
            <a:pathLst>
              <a:path w="109" h="36">
                <a:moveTo>
                  <a:pt x="0" y="36"/>
                </a:moveTo>
                <a:cubicBezTo>
                  <a:pt x="65" y="15"/>
                  <a:pt x="39" y="29"/>
                  <a:pt x="82" y="0"/>
                </a:cubicBezTo>
                <a:cubicBezTo>
                  <a:pt x="91" y="3"/>
                  <a:pt x="109" y="9"/>
                  <a:pt x="109" y="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5" name="Freeform 33"/>
          <p:cNvSpPr>
            <a:spLocks/>
          </p:cNvSpPr>
          <p:nvPr/>
        </p:nvSpPr>
        <p:spPr bwMode="auto">
          <a:xfrm>
            <a:off x="2736850" y="4140200"/>
            <a:ext cx="476250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" y="63"/>
              </a:cxn>
              <a:cxn ang="0">
                <a:pos x="300" y="36"/>
              </a:cxn>
            </a:cxnLst>
            <a:rect l="0" t="0" r="r" b="b"/>
            <a:pathLst>
              <a:path w="300" h="63">
                <a:moveTo>
                  <a:pt x="0" y="0"/>
                </a:moveTo>
                <a:cubicBezTo>
                  <a:pt x="31" y="20"/>
                  <a:pt x="65" y="51"/>
                  <a:pt x="100" y="63"/>
                </a:cubicBezTo>
                <a:cubicBezTo>
                  <a:pt x="182" y="51"/>
                  <a:pt x="216" y="36"/>
                  <a:pt x="300" y="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6" name="Freeform 34"/>
          <p:cNvSpPr>
            <a:spLocks/>
          </p:cNvSpPr>
          <p:nvPr/>
        </p:nvSpPr>
        <p:spPr bwMode="auto">
          <a:xfrm>
            <a:off x="2586038" y="3552825"/>
            <a:ext cx="457200" cy="244475"/>
          </a:xfrm>
          <a:custGeom>
            <a:avLst/>
            <a:gdLst/>
            <a:ahLst/>
            <a:cxnLst>
              <a:cxn ang="0">
                <a:pos x="0" y="110"/>
              </a:cxn>
              <a:cxn ang="0">
                <a:pos x="37" y="0"/>
              </a:cxn>
              <a:cxn ang="0">
                <a:pos x="164" y="19"/>
              </a:cxn>
            </a:cxnLst>
            <a:rect l="0" t="0" r="r" b="b"/>
            <a:pathLst>
              <a:path w="164" h="110">
                <a:moveTo>
                  <a:pt x="0" y="110"/>
                </a:moveTo>
                <a:cubicBezTo>
                  <a:pt x="7" y="61"/>
                  <a:pt x="3" y="34"/>
                  <a:pt x="37" y="0"/>
                </a:cubicBezTo>
                <a:cubicBezTo>
                  <a:pt x="73" y="4"/>
                  <a:pt x="125" y="19"/>
                  <a:pt x="164" y="1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7" name="Rectangle 35"/>
          <p:cNvSpPr>
            <a:spLocks noChangeArrowheads="1"/>
          </p:cNvSpPr>
          <p:nvPr/>
        </p:nvSpPr>
        <p:spPr bwMode="auto">
          <a:xfrm>
            <a:off x="2967038" y="3032125"/>
            <a:ext cx="2486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Enzymatic Digestion</a:t>
            </a:r>
          </a:p>
        </p:txBody>
      </p:sp>
      <p:sp>
        <p:nvSpPr>
          <p:cNvPr id="484388" name="Line 36"/>
          <p:cNvSpPr>
            <a:spLocks noChangeShapeType="1"/>
          </p:cNvSpPr>
          <p:nvPr/>
        </p:nvSpPr>
        <p:spPr bwMode="auto">
          <a:xfrm flipV="1">
            <a:off x="3098800" y="2716213"/>
            <a:ext cx="284163" cy="15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89" name="Line 37"/>
          <p:cNvSpPr>
            <a:spLocks noChangeShapeType="1"/>
          </p:cNvSpPr>
          <p:nvPr/>
        </p:nvSpPr>
        <p:spPr bwMode="auto">
          <a:xfrm flipV="1">
            <a:off x="2433638" y="1970088"/>
            <a:ext cx="228600" cy="152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0" name="Line 38"/>
          <p:cNvSpPr>
            <a:spLocks noChangeShapeType="1"/>
          </p:cNvSpPr>
          <p:nvPr/>
        </p:nvSpPr>
        <p:spPr bwMode="auto">
          <a:xfrm>
            <a:off x="3048000" y="4175125"/>
            <a:ext cx="123825" cy="142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1" name="Line 39"/>
          <p:cNvSpPr>
            <a:spLocks noChangeShapeType="1"/>
          </p:cNvSpPr>
          <p:nvPr/>
        </p:nvSpPr>
        <p:spPr bwMode="auto">
          <a:xfrm>
            <a:off x="2438400" y="3794125"/>
            <a:ext cx="157163" cy="857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2" name="Rectangle 40"/>
          <p:cNvSpPr>
            <a:spLocks noChangeArrowheads="1"/>
          </p:cNvSpPr>
          <p:nvPr/>
        </p:nvSpPr>
        <p:spPr bwMode="auto">
          <a:xfrm>
            <a:off x="304800" y="150813"/>
            <a:ext cx="11874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13528A"/>
                </a:solidFill>
              </a:rPr>
              <a:t>Protein</a:t>
            </a:r>
          </a:p>
          <a:p>
            <a:pPr eaLnBrk="0" hangingPunct="0"/>
            <a:r>
              <a:rPr lang="en-US" sz="2000">
                <a:solidFill>
                  <a:srgbClr val="13528A"/>
                </a:solidFill>
              </a:rPr>
              <a:t>Complex</a:t>
            </a:r>
          </a:p>
        </p:txBody>
      </p:sp>
      <p:sp>
        <p:nvSpPr>
          <p:cNvPr id="484393" name="Line 41"/>
          <p:cNvSpPr>
            <a:spLocks noChangeShapeType="1"/>
          </p:cNvSpPr>
          <p:nvPr/>
        </p:nvSpPr>
        <p:spPr bwMode="auto">
          <a:xfrm>
            <a:off x="2890838" y="12938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4" name="Rectangle 42"/>
          <p:cNvSpPr>
            <a:spLocks noChangeArrowheads="1"/>
          </p:cNvSpPr>
          <p:nvPr/>
        </p:nvSpPr>
        <p:spPr bwMode="auto">
          <a:xfrm>
            <a:off x="2967038" y="1217613"/>
            <a:ext cx="28686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Chemical Cross-Linking</a:t>
            </a:r>
          </a:p>
        </p:txBody>
      </p:sp>
      <p:sp>
        <p:nvSpPr>
          <p:cNvPr id="484395" name="Rectangle 43"/>
          <p:cNvSpPr>
            <a:spLocks noChangeArrowheads="1"/>
          </p:cNvSpPr>
          <p:nvPr/>
        </p:nvSpPr>
        <p:spPr bwMode="auto">
          <a:xfrm>
            <a:off x="6167438" y="3336925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MS</a:t>
            </a:r>
          </a:p>
        </p:txBody>
      </p:sp>
      <p:sp>
        <p:nvSpPr>
          <p:cNvPr id="484396" name="Freeform 44"/>
          <p:cNvSpPr>
            <a:spLocks/>
          </p:cNvSpPr>
          <p:nvPr/>
        </p:nvSpPr>
        <p:spPr bwMode="auto">
          <a:xfrm>
            <a:off x="2433638" y="141288"/>
            <a:ext cx="1066800" cy="1038225"/>
          </a:xfrm>
          <a:custGeom>
            <a:avLst/>
            <a:gdLst/>
            <a:ahLst/>
            <a:cxnLst>
              <a:cxn ang="0">
                <a:pos x="395" y="182"/>
              </a:cxn>
              <a:cxn ang="0">
                <a:pos x="204" y="263"/>
              </a:cxn>
              <a:cxn ang="0">
                <a:pos x="159" y="372"/>
              </a:cxn>
              <a:cxn ang="0">
                <a:pos x="150" y="400"/>
              </a:cxn>
              <a:cxn ang="0">
                <a:pos x="159" y="454"/>
              </a:cxn>
              <a:cxn ang="0">
                <a:pos x="259" y="509"/>
              </a:cxn>
              <a:cxn ang="0">
                <a:pos x="341" y="500"/>
              </a:cxn>
              <a:cxn ang="0">
                <a:pos x="314" y="354"/>
              </a:cxn>
              <a:cxn ang="0">
                <a:pos x="77" y="327"/>
              </a:cxn>
              <a:cxn ang="0">
                <a:pos x="68" y="191"/>
              </a:cxn>
              <a:cxn ang="0">
                <a:pos x="332" y="136"/>
              </a:cxn>
              <a:cxn ang="0">
                <a:pos x="414" y="109"/>
              </a:cxn>
              <a:cxn ang="0">
                <a:pos x="441" y="100"/>
              </a:cxn>
              <a:cxn ang="0">
                <a:pos x="450" y="72"/>
              </a:cxn>
              <a:cxn ang="0">
                <a:pos x="332" y="0"/>
              </a:cxn>
              <a:cxn ang="0">
                <a:pos x="241" y="18"/>
              </a:cxn>
              <a:cxn ang="0">
                <a:pos x="195" y="63"/>
              </a:cxn>
              <a:cxn ang="0">
                <a:pos x="168" y="91"/>
              </a:cxn>
              <a:cxn ang="0">
                <a:pos x="250" y="200"/>
              </a:cxn>
              <a:cxn ang="0">
                <a:pos x="441" y="263"/>
              </a:cxn>
              <a:cxn ang="0">
                <a:pos x="514" y="282"/>
              </a:cxn>
              <a:cxn ang="0">
                <a:pos x="568" y="300"/>
              </a:cxn>
              <a:cxn ang="0">
                <a:pos x="495" y="563"/>
              </a:cxn>
              <a:cxn ang="0">
                <a:pos x="304" y="654"/>
              </a:cxn>
              <a:cxn ang="0">
                <a:pos x="177" y="645"/>
              </a:cxn>
              <a:cxn ang="0">
                <a:pos x="86" y="563"/>
              </a:cxn>
              <a:cxn ang="0">
                <a:pos x="68" y="509"/>
              </a:cxn>
              <a:cxn ang="0">
                <a:pos x="86" y="472"/>
              </a:cxn>
              <a:cxn ang="0">
                <a:pos x="204" y="427"/>
              </a:cxn>
              <a:cxn ang="0">
                <a:pos x="450" y="391"/>
              </a:cxn>
              <a:cxn ang="0">
                <a:pos x="559" y="291"/>
              </a:cxn>
              <a:cxn ang="0">
                <a:pos x="568" y="172"/>
              </a:cxn>
              <a:cxn ang="0">
                <a:pos x="504" y="145"/>
              </a:cxn>
              <a:cxn ang="0">
                <a:pos x="423" y="209"/>
              </a:cxn>
              <a:cxn ang="0">
                <a:pos x="468" y="427"/>
              </a:cxn>
              <a:cxn ang="0">
                <a:pos x="450" y="545"/>
              </a:cxn>
              <a:cxn ang="0">
                <a:pos x="395" y="609"/>
              </a:cxn>
            </a:cxnLst>
            <a:rect l="0" t="0" r="r" b="b"/>
            <a:pathLst>
              <a:path w="672" h="654">
                <a:moveTo>
                  <a:pt x="395" y="182"/>
                </a:moveTo>
                <a:cubicBezTo>
                  <a:pt x="288" y="211"/>
                  <a:pt x="247" y="188"/>
                  <a:pt x="204" y="263"/>
                </a:cubicBezTo>
                <a:cubicBezTo>
                  <a:pt x="185" y="295"/>
                  <a:pt x="171" y="337"/>
                  <a:pt x="159" y="372"/>
                </a:cubicBezTo>
                <a:cubicBezTo>
                  <a:pt x="156" y="381"/>
                  <a:pt x="150" y="400"/>
                  <a:pt x="150" y="400"/>
                </a:cubicBezTo>
                <a:cubicBezTo>
                  <a:pt x="153" y="418"/>
                  <a:pt x="152" y="437"/>
                  <a:pt x="159" y="454"/>
                </a:cubicBezTo>
                <a:cubicBezTo>
                  <a:pt x="174" y="488"/>
                  <a:pt x="230" y="497"/>
                  <a:pt x="259" y="509"/>
                </a:cubicBezTo>
                <a:cubicBezTo>
                  <a:pt x="286" y="506"/>
                  <a:pt x="315" y="509"/>
                  <a:pt x="341" y="500"/>
                </a:cubicBezTo>
                <a:cubicBezTo>
                  <a:pt x="411" y="476"/>
                  <a:pt x="362" y="375"/>
                  <a:pt x="314" y="354"/>
                </a:cubicBezTo>
                <a:cubicBezTo>
                  <a:pt x="234" y="319"/>
                  <a:pt x="176" y="332"/>
                  <a:pt x="77" y="327"/>
                </a:cubicBezTo>
                <a:cubicBezTo>
                  <a:pt x="6" y="303"/>
                  <a:pt x="0" y="230"/>
                  <a:pt x="68" y="191"/>
                </a:cubicBezTo>
                <a:cubicBezTo>
                  <a:pt x="145" y="147"/>
                  <a:pt x="249" y="161"/>
                  <a:pt x="332" y="136"/>
                </a:cubicBezTo>
                <a:cubicBezTo>
                  <a:pt x="360" y="128"/>
                  <a:pt x="387" y="118"/>
                  <a:pt x="414" y="109"/>
                </a:cubicBezTo>
                <a:cubicBezTo>
                  <a:pt x="423" y="106"/>
                  <a:pt x="441" y="100"/>
                  <a:pt x="441" y="100"/>
                </a:cubicBezTo>
                <a:cubicBezTo>
                  <a:pt x="444" y="91"/>
                  <a:pt x="453" y="81"/>
                  <a:pt x="450" y="72"/>
                </a:cubicBezTo>
                <a:cubicBezTo>
                  <a:pt x="438" y="35"/>
                  <a:pt x="368" y="9"/>
                  <a:pt x="332" y="0"/>
                </a:cubicBezTo>
                <a:cubicBezTo>
                  <a:pt x="302" y="6"/>
                  <a:pt x="269" y="5"/>
                  <a:pt x="241" y="18"/>
                </a:cubicBezTo>
                <a:cubicBezTo>
                  <a:pt x="222" y="27"/>
                  <a:pt x="210" y="48"/>
                  <a:pt x="195" y="63"/>
                </a:cubicBezTo>
                <a:cubicBezTo>
                  <a:pt x="186" y="72"/>
                  <a:pt x="168" y="91"/>
                  <a:pt x="168" y="91"/>
                </a:cubicBezTo>
                <a:cubicBezTo>
                  <a:pt x="178" y="181"/>
                  <a:pt x="169" y="184"/>
                  <a:pt x="250" y="200"/>
                </a:cubicBezTo>
                <a:cubicBezTo>
                  <a:pt x="313" y="225"/>
                  <a:pt x="376" y="245"/>
                  <a:pt x="441" y="263"/>
                </a:cubicBezTo>
                <a:cubicBezTo>
                  <a:pt x="465" y="270"/>
                  <a:pt x="490" y="276"/>
                  <a:pt x="514" y="282"/>
                </a:cubicBezTo>
                <a:cubicBezTo>
                  <a:pt x="532" y="287"/>
                  <a:pt x="568" y="300"/>
                  <a:pt x="568" y="300"/>
                </a:cubicBezTo>
                <a:cubicBezTo>
                  <a:pt x="672" y="404"/>
                  <a:pt x="594" y="499"/>
                  <a:pt x="495" y="563"/>
                </a:cubicBezTo>
                <a:cubicBezTo>
                  <a:pt x="451" y="632"/>
                  <a:pt x="379" y="642"/>
                  <a:pt x="304" y="654"/>
                </a:cubicBezTo>
                <a:cubicBezTo>
                  <a:pt x="262" y="651"/>
                  <a:pt x="219" y="652"/>
                  <a:pt x="177" y="645"/>
                </a:cubicBezTo>
                <a:cubicBezTo>
                  <a:pt x="164" y="643"/>
                  <a:pt x="99" y="577"/>
                  <a:pt x="86" y="563"/>
                </a:cubicBezTo>
                <a:cubicBezTo>
                  <a:pt x="80" y="545"/>
                  <a:pt x="74" y="527"/>
                  <a:pt x="68" y="509"/>
                </a:cubicBezTo>
                <a:cubicBezTo>
                  <a:pt x="64" y="496"/>
                  <a:pt x="78" y="483"/>
                  <a:pt x="86" y="472"/>
                </a:cubicBezTo>
                <a:cubicBezTo>
                  <a:pt x="116" y="431"/>
                  <a:pt x="157" y="434"/>
                  <a:pt x="204" y="427"/>
                </a:cubicBezTo>
                <a:cubicBezTo>
                  <a:pt x="281" y="402"/>
                  <a:pt x="370" y="398"/>
                  <a:pt x="450" y="391"/>
                </a:cubicBezTo>
                <a:cubicBezTo>
                  <a:pt x="497" y="375"/>
                  <a:pt x="531" y="332"/>
                  <a:pt x="559" y="291"/>
                </a:cubicBezTo>
                <a:cubicBezTo>
                  <a:pt x="572" y="250"/>
                  <a:pt x="592" y="216"/>
                  <a:pt x="568" y="172"/>
                </a:cubicBezTo>
                <a:cubicBezTo>
                  <a:pt x="563" y="162"/>
                  <a:pt x="516" y="149"/>
                  <a:pt x="504" y="145"/>
                </a:cubicBezTo>
                <a:cubicBezTo>
                  <a:pt x="452" y="162"/>
                  <a:pt x="439" y="160"/>
                  <a:pt x="423" y="209"/>
                </a:cubicBezTo>
                <a:cubicBezTo>
                  <a:pt x="430" y="287"/>
                  <a:pt x="444" y="354"/>
                  <a:pt x="468" y="427"/>
                </a:cubicBezTo>
                <a:cubicBezTo>
                  <a:pt x="464" y="467"/>
                  <a:pt x="474" y="513"/>
                  <a:pt x="450" y="545"/>
                </a:cubicBezTo>
                <a:cubicBezTo>
                  <a:pt x="375" y="645"/>
                  <a:pt x="421" y="556"/>
                  <a:pt x="395" y="6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397" name="Line 45"/>
          <p:cNvSpPr>
            <a:spLocks noChangeShapeType="1"/>
          </p:cNvSpPr>
          <p:nvPr/>
        </p:nvSpPr>
        <p:spPr bwMode="auto">
          <a:xfrm flipV="1">
            <a:off x="2992438" y="150813"/>
            <a:ext cx="512762" cy="301625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398" name="Freeform 46"/>
          <p:cNvSpPr>
            <a:spLocks/>
          </p:cNvSpPr>
          <p:nvPr/>
        </p:nvSpPr>
        <p:spPr bwMode="auto">
          <a:xfrm>
            <a:off x="3271838" y="750888"/>
            <a:ext cx="393700" cy="508000"/>
          </a:xfrm>
          <a:custGeom>
            <a:avLst/>
            <a:gdLst/>
            <a:ahLst/>
            <a:cxnLst>
              <a:cxn ang="0">
                <a:pos x="104" y="112"/>
              </a:cxn>
              <a:cxn ang="0">
                <a:pos x="8" y="160"/>
              </a:cxn>
              <a:cxn ang="0">
                <a:pos x="56" y="208"/>
              </a:cxn>
              <a:cxn ang="0">
                <a:pos x="200" y="160"/>
              </a:cxn>
              <a:cxn ang="0">
                <a:pos x="248" y="64"/>
              </a:cxn>
              <a:cxn ang="0">
                <a:pos x="200" y="16"/>
              </a:cxn>
              <a:cxn ang="0">
                <a:pos x="104" y="16"/>
              </a:cxn>
              <a:cxn ang="0">
                <a:pos x="152" y="112"/>
              </a:cxn>
              <a:cxn ang="0">
                <a:pos x="200" y="112"/>
              </a:cxn>
              <a:cxn ang="0">
                <a:pos x="200" y="208"/>
              </a:cxn>
              <a:cxn ang="0">
                <a:pos x="200" y="304"/>
              </a:cxn>
              <a:cxn ang="0">
                <a:pos x="104" y="304"/>
              </a:cxn>
              <a:cxn ang="0">
                <a:pos x="56" y="256"/>
              </a:cxn>
              <a:cxn ang="0">
                <a:pos x="8" y="256"/>
              </a:cxn>
              <a:cxn ang="0">
                <a:pos x="56" y="160"/>
              </a:cxn>
              <a:cxn ang="0">
                <a:pos x="104" y="112"/>
              </a:cxn>
            </a:cxnLst>
            <a:rect l="0" t="0" r="r" b="b"/>
            <a:pathLst>
              <a:path w="248" h="320">
                <a:moveTo>
                  <a:pt x="104" y="112"/>
                </a:moveTo>
                <a:cubicBezTo>
                  <a:pt x="96" y="112"/>
                  <a:pt x="16" y="144"/>
                  <a:pt x="8" y="160"/>
                </a:cubicBezTo>
                <a:cubicBezTo>
                  <a:pt x="0" y="176"/>
                  <a:pt x="24" y="208"/>
                  <a:pt x="56" y="208"/>
                </a:cubicBezTo>
                <a:cubicBezTo>
                  <a:pt x="88" y="208"/>
                  <a:pt x="168" y="184"/>
                  <a:pt x="200" y="160"/>
                </a:cubicBezTo>
                <a:cubicBezTo>
                  <a:pt x="232" y="136"/>
                  <a:pt x="248" y="88"/>
                  <a:pt x="248" y="64"/>
                </a:cubicBezTo>
                <a:cubicBezTo>
                  <a:pt x="248" y="40"/>
                  <a:pt x="224" y="24"/>
                  <a:pt x="200" y="16"/>
                </a:cubicBezTo>
                <a:cubicBezTo>
                  <a:pt x="176" y="8"/>
                  <a:pt x="112" y="0"/>
                  <a:pt x="104" y="16"/>
                </a:cubicBezTo>
                <a:cubicBezTo>
                  <a:pt x="96" y="32"/>
                  <a:pt x="136" y="96"/>
                  <a:pt x="152" y="112"/>
                </a:cubicBezTo>
                <a:cubicBezTo>
                  <a:pt x="168" y="128"/>
                  <a:pt x="192" y="96"/>
                  <a:pt x="200" y="112"/>
                </a:cubicBezTo>
                <a:cubicBezTo>
                  <a:pt x="208" y="128"/>
                  <a:pt x="200" y="176"/>
                  <a:pt x="200" y="208"/>
                </a:cubicBezTo>
                <a:cubicBezTo>
                  <a:pt x="200" y="240"/>
                  <a:pt x="216" y="288"/>
                  <a:pt x="200" y="304"/>
                </a:cubicBezTo>
                <a:cubicBezTo>
                  <a:pt x="184" y="320"/>
                  <a:pt x="128" y="312"/>
                  <a:pt x="104" y="304"/>
                </a:cubicBezTo>
                <a:cubicBezTo>
                  <a:pt x="80" y="296"/>
                  <a:pt x="72" y="264"/>
                  <a:pt x="56" y="256"/>
                </a:cubicBezTo>
                <a:cubicBezTo>
                  <a:pt x="40" y="248"/>
                  <a:pt x="8" y="272"/>
                  <a:pt x="8" y="256"/>
                </a:cubicBezTo>
                <a:cubicBezTo>
                  <a:pt x="8" y="240"/>
                  <a:pt x="40" y="184"/>
                  <a:pt x="56" y="160"/>
                </a:cubicBezTo>
                <a:cubicBezTo>
                  <a:pt x="72" y="136"/>
                  <a:pt x="112" y="112"/>
                  <a:pt x="104" y="112"/>
                </a:cubicBezTo>
                <a:close/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399" name="Freeform 47"/>
          <p:cNvSpPr>
            <a:spLocks/>
          </p:cNvSpPr>
          <p:nvPr/>
        </p:nvSpPr>
        <p:spPr bwMode="auto">
          <a:xfrm rot="4333415">
            <a:off x="1730375" y="544513"/>
            <a:ext cx="1117600" cy="838200"/>
          </a:xfrm>
          <a:custGeom>
            <a:avLst/>
            <a:gdLst/>
            <a:ahLst/>
            <a:cxnLst>
              <a:cxn ang="0">
                <a:pos x="304" y="208"/>
              </a:cxn>
              <a:cxn ang="0">
                <a:pos x="256" y="304"/>
              </a:cxn>
              <a:cxn ang="0">
                <a:pos x="256" y="496"/>
              </a:cxn>
              <a:cxn ang="0">
                <a:pos x="304" y="496"/>
              </a:cxn>
              <a:cxn ang="0">
                <a:pos x="448" y="448"/>
              </a:cxn>
              <a:cxn ang="0">
                <a:pos x="592" y="304"/>
              </a:cxn>
              <a:cxn ang="0">
                <a:pos x="544" y="256"/>
              </a:cxn>
              <a:cxn ang="0">
                <a:pos x="448" y="160"/>
              </a:cxn>
              <a:cxn ang="0">
                <a:pos x="352" y="112"/>
              </a:cxn>
              <a:cxn ang="0">
                <a:pos x="160" y="160"/>
              </a:cxn>
              <a:cxn ang="0">
                <a:pos x="160" y="256"/>
              </a:cxn>
              <a:cxn ang="0">
                <a:pos x="256" y="304"/>
              </a:cxn>
              <a:cxn ang="0">
                <a:pos x="448" y="304"/>
              </a:cxn>
              <a:cxn ang="0">
                <a:pos x="544" y="208"/>
              </a:cxn>
              <a:cxn ang="0">
                <a:pos x="640" y="208"/>
              </a:cxn>
              <a:cxn ang="0">
                <a:pos x="688" y="400"/>
              </a:cxn>
              <a:cxn ang="0">
                <a:pos x="544" y="448"/>
              </a:cxn>
              <a:cxn ang="0">
                <a:pos x="400" y="400"/>
              </a:cxn>
              <a:cxn ang="0">
                <a:pos x="400" y="304"/>
              </a:cxn>
              <a:cxn ang="0">
                <a:pos x="352" y="208"/>
              </a:cxn>
              <a:cxn ang="0">
                <a:pos x="304" y="304"/>
              </a:cxn>
              <a:cxn ang="0">
                <a:pos x="160" y="448"/>
              </a:cxn>
              <a:cxn ang="0">
                <a:pos x="16" y="400"/>
              </a:cxn>
              <a:cxn ang="0">
                <a:pos x="64" y="304"/>
              </a:cxn>
              <a:cxn ang="0">
                <a:pos x="208" y="208"/>
              </a:cxn>
              <a:cxn ang="0">
                <a:pos x="256" y="112"/>
              </a:cxn>
              <a:cxn ang="0">
                <a:pos x="256" y="16"/>
              </a:cxn>
              <a:cxn ang="0">
                <a:pos x="304" y="16"/>
              </a:cxn>
            </a:cxnLst>
            <a:rect l="0" t="0" r="r" b="b"/>
            <a:pathLst>
              <a:path w="704" h="528">
                <a:moveTo>
                  <a:pt x="304" y="208"/>
                </a:moveTo>
                <a:cubicBezTo>
                  <a:pt x="284" y="232"/>
                  <a:pt x="264" y="256"/>
                  <a:pt x="256" y="304"/>
                </a:cubicBezTo>
                <a:cubicBezTo>
                  <a:pt x="248" y="352"/>
                  <a:pt x="248" y="464"/>
                  <a:pt x="256" y="496"/>
                </a:cubicBezTo>
                <a:cubicBezTo>
                  <a:pt x="264" y="528"/>
                  <a:pt x="272" y="504"/>
                  <a:pt x="304" y="496"/>
                </a:cubicBezTo>
                <a:cubicBezTo>
                  <a:pt x="336" y="488"/>
                  <a:pt x="400" y="480"/>
                  <a:pt x="448" y="448"/>
                </a:cubicBezTo>
                <a:cubicBezTo>
                  <a:pt x="496" y="416"/>
                  <a:pt x="576" y="336"/>
                  <a:pt x="592" y="304"/>
                </a:cubicBezTo>
                <a:cubicBezTo>
                  <a:pt x="608" y="272"/>
                  <a:pt x="568" y="280"/>
                  <a:pt x="544" y="256"/>
                </a:cubicBezTo>
                <a:cubicBezTo>
                  <a:pt x="520" y="232"/>
                  <a:pt x="480" y="184"/>
                  <a:pt x="448" y="160"/>
                </a:cubicBezTo>
                <a:cubicBezTo>
                  <a:pt x="416" y="136"/>
                  <a:pt x="400" y="112"/>
                  <a:pt x="352" y="112"/>
                </a:cubicBezTo>
                <a:cubicBezTo>
                  <a:pt x="304" y="112"/>
                  <a:pt x="192" y="136"/>
                  <a:pt x="160" y="160"/>
                </a:cubicBezTo>
                <a:cubicBezTo>
                  <a:pt x="128" y="184"/>
                  <a:pt x="144" y="232"/>
                  <a:pt x="160" y="256"/>
                </a:cubicBezTo>
                <a:cubicBezTo>
                  <a:pt x="176" y="280"/>
                  <a:pt x="208" y="296"/>
                  <a:pt x="256" y="304"/>
                </a:cubicBezTo>
                <a:cubicBezTo>
                  <a:pt x="304" y="312"/>
                  <a:pt x="400" y="320"/>
                  <a:pt x="448" y="304"/>
                </a:cubicBezTo>
                <a:cubicBezTo>
                  <a:pt x="496" y="288"/>
                  <a:pt x="512" y="224"/>
                  <a:pt x="544" y="208"/>
                </a:cubicBezTo>
                <a:cubicBezTo>
                  <a:pt x="576" y="192"/>
                  <a:pt x="616" y="176"/>
                  <a:pt x="640" y="208"/>
                </a:cubicBezTo>
                <a:cubicBezTo>
                  <a:pt x="664" y="240"/>
                  <a:pt x="704" y="360"/>
                  <a:pt x="688" y="400"/>
                </a:cubicBezTo>
                <a:cubicBezTo>
                  <a:pt x="672" y="440"/>
                  <a:pt x="592" y="448"/>
                  <a:pt x="544" y="448"/>
                </a:cubicBezTo>
                <a:cubicBezTo>
                  <a:pt x="496" y="448"/>
                  <a:pt x="424" y="424"/>
                  <a:pt x="400" y="400"/>
                </a:cubicBezTo>
                <a:cubicBezTo>
                  <a:pt x="376" y="376"/>
                  <a:pt x="408" y="336"/>
                  <a:pt x="400" y="304"/>
                </a:cubicBezTo>
                <a:cubicBezTo>
                  <a:pt x="392" y="272"/>
                  <a:pt x="368" y="208"/>
                  <a:pt x="352" y="208"/>
                </a:cubicBezTo>
                <a:cubicBezTo>
                  <a:pt x="336" y="208"/>
                  <a:pt x="336" y="264"/>
                  <a:pt x="304" y="304"/>
                </a:cubicBezTo>
                <a:cubicBezTo>
                  <a:pt x="272" y="344"/>
                  <a:pt x="208" y="432"/>
                  <a:pt x="160" y="448"/>
                </a:cubicBezTo>
                <a:cubicBezTo>
                  <a:pt x="112" y="464"/>
                  <a:pt x="32" y="424"/>
                  <a:pt x="16" y="400"/>
                </a:cubicBezTo>
                <a:cubicBezTo>
                  <a:pt x="0" y="376"/>
                  <a:pt x="32" y="336"/>
                  <a:pt x="64" y="304"/>
                </a:cubicBezTo>
                <a:cubicBezTo>
                  <a:pt x="96" y="272"/>
                  <a:pt x="176" y="240"/>
                  <a:pt x="208" y="208"/>
                </a:cubicBezTo>
                <a:cubicBezTo>
                  <a:pt x="240" y="176"/>
                  <a:pt x="248" y="144"/>
                  <a:pt x="256" y="112"/>
                </a:cubicBezTo>
                <a:cubicBezTo>
                  <a:pt x="264" y="80"/>
                  <a:pt x="248" y="32"/>
                  <a:pt x="256" y="16"/>
                </a:cubicBezTo>
                <a:cubicBezTo>
                  <a:pt x="264" y="0"/>
                  <a:pt x="296" y="16"/>
                  <a:pt x="304" y="16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00" name="Freeform 48"/>
          <p:cNvSpPr>
            <a:spLocks/>
          </p:cNvSpPr>
          <p:nvPr/>
        </p:nvSpPr>
        <p:spPr bwMode="auto">
          <a:xfrm>
            <a:off x="2540000" y="1665288"/>
            <a:ext cx="1066800" cy="1038225"/>
          </a:xfrm>
          <a:custGeom>
            <a:avLst/>
            <a:gdLst/>
            <a:ahLst/>
            <a:cxnLst>
              <a:cxn ang="0">
                <a:pos x="395" y="182"/>
              </a:cxn>
              <a:cxn ang="0">
                <a:pos x="204" y="263"/>
              </a:cxn>
              <a:cxn ang="0">
                <a:pos x="159" y="372"/>
              </a:cxn>
              <a:cxn ang="0">
                <a:pos x="150" y="400"/>
              </a:cxn>
              <a:cxn ang="0">
                <a:pos x="159" y="454"/>
              </a:cxn>
              <a:cxn ang="0">
                <a:pos x="259" y="509"/>
              </a:cxn>
              <a:cxn ang="0">
                <a:pos x="341" y="500"/>
              </a:cxn>
              <a:cxn ang="0">
                <a:pos x="314" y="354"/>
              </a:cxn>
              <a:cxn ang="0">
                <a:pos x="77" y="327"/>
              </a:cxn>
              <a:cxn ang="0">
                <a:pos x="68" y="191"/>
              </a:cxn>
              <a:cxn ang="0">
                <a:pos x="332" y="136"/>
              </a:cxn>
              <a:cxn ang="0">
                <a:pos x="414" y="109"/>
              </a:cxn>
              <a:cxn ang="0">
                <a:pos x="441" y="100"/>
              </a:cxn>
              <a:cxn ang="0">
                <a:pos x="450" y="72"/>
              </a:cxn>
              <a:cxn ang="0">
                <a:pos x="332" y="0"/>
              </a:cxn>
              <a:cxn ang="0">
                <a:pos x="241" y="18"/>
              </a:cxn>
              <a:cxn ang="0">
                <a:pos x="195" y="63"/>
              </a:cxn>
              <a:cxn ang="0">
                <a:pos x="168" y="91"/>
              </a:cxn>
              <a:cxn ang="0">
                <a:pos x="250" y="200"/>
              </a:cxn>
              <a:cxn ang="0">
                <a:pos x="441" y="263"/>
              </a:cxn>
              <a:cxn ang="0">
                <a:pos x="514" y="282"/>
              </a:cxn>
              <a:cxn ang="0">
                <a:pos x="568" y="300"/>
              </a:cxn>
              <a:cxn ang="0">
                <a:pos x="495" y="563"/>
              </a:cxn>
              <a:cxn ang="0">
                <a:pos x="304" y="654"/>
              </a:cxn>
              <a:cxn ang="0">
                <a:pos x="177" y="645"/>
              </a:cxn>
              <a:cxn ang="0">
                <a:pos x="86" y="563"/>
              </a:cxn>
              <a:cxn ang="0">
                <a:pos x="68" y="509"/>
              </a:cxn>
              <a:cxn ang="0">
                <a:pos x="86" y="472"/>
              </a:cxn>
              <a:cxn ang="0">
                <a:pos x="204" y="427"/>
              </a:cxn>
              <a:cxn ang="0">
                <a:pos x="450" y="391"/>
              </a:cxn>
              <a:cxn ang="0">
                <a:pos x="559" y="291"/>
              </a:cxn>
              <a:cxn ang="0">
                <a:pos x="568" y="172"/>
              </a:cxn>
              <a:cxn ang="0">
                <a:pos x="504" y="145"/>
              </a:cxn>
              <a:cxn ang="0">
                <a:pos x="423" y="209"/>
              </a:cxn>
              <a:cxn ang="0">
                <a:pos x="468" y="427"/>
              </a:cxn>
              <a:cxn ang="0">
                <a:pos x="450" y="545"/>
              </a:cxn>
              <a:cxn ang="0">
                <a:pos x="395" y="609"/>
              </a:cxn>
            </a:cxnLst>
            <a:rect l="0" t="0" r="r" b="b"/>
            <a:pathLst>
              <a:path w="672" h="654">
                <a:moveTo>
                  <a:pt x="395" y="182"/>
                </a:moveTo>
                <a:cubicBezTo>
                  <a:pt x="288" y="211"/>
                  <a:pt x="247" y="188"/>
                  <a:pt x="204" y="263"/>
                </a:cubicBezTo>
                <a:cubicBezTo>
                  <a:pt x="185" y="295"/>
                  <a:pt x="171" y="337"/>
                  <a:pt x="159" y="372"/>
                </a:cubicBezTo>
                <a:cubicBezTo>
                  <a:pt x="156" y="381"/>
                  <a:pt x="150" y="400"/>
                  <a:pt x="150" y="400"/>
                </a:cubicBezTo>
                <a:cubicBezTo>
                  <a:pt x="153" y="418"/>
                  <a:pt x="152" y="437"/>
                  <a:pt x="159" y="454"/>
                </a:cubicBezTo>
                <a:cubicBezTo>
                  <a:pt x="174" y="488"/>
                  <a:pt x="230" y="497"/>
                  <a:pt x="259" y="509"/>
                </a:cubicBezTo>
                <a:cubicBezTo>
                  <a:pt x="286" y="506"/>
                  <a:pt x="315" y="509"/>
                  <a:pt x="341" y="500"/>
                </a:cubicBezTo>
                <a:cubicBezTo>
                  <a:pt x="411" y="476"/>
                  <a:pt x="362" y="375"/>
                  <a:pt x="314" y="354"/>
                </a:cubicBezTo>
                <a:cubicBezTo>
                  <a:pt x="234" y="319"/>
                  <a:pt x="176" y="332"/>
                  <a:pt x="77" y="327"/>
                </a:cubicBezTo>
                <a:cubicBezTo>
                  <a:pt x="6" y="303"/>
                  <a:pt x="0" y="230"/>
                  <a:pt x="68" y="191"/>
                </a:cubicBezTo>
                <a:cubicBezTo>
                  <a:pt x="145" y="147"/>
                  <a:pt x="249" y="161"/>
                  <a:pt x="332" y="136"/>
                </a:cubicBezTo>
                <a:cubicBezTo>
                  <a:pt x="360" y="128"/>
                  <a:pt x="387" y="118"/>
                  <a:pt x="414" y="109"/>
                </a:cubicBezTo>
                <a:cubicBezTo>
                  <a:pt x="423" y="106"/>
                  <a:pt x="441" y="100"/>
                  <a:pt x="441" y="100"/>
                </a:cubicBezTo>
                <a:cubicBezTo>
                  <a:pt x="444" y="91"/>
                  <a:pt x="453" y="81"/>
                  <a:pt x="450" y="72"/>
                </a:cubicBezTo>
                <a:cubicBezTo>
                  <a:pt x="438" y="35"/>
                  <a:pt x="368" y="9"/>
                  <a:pt x="332" y="0"/>
                </a:cubicBezTo>
                <a:cubicBezTo>
                  <a:pt x="302" y="6"/>
                  <a:pt x="269" y="5"/>
                  <a:pt x="241" y="18"/>
                </a:cubicBezTo>
                <a:cubicBezTo>
                  <a:pt x="222" y="27"/>
                  <a:pt x="210" y="48"/>
                  <a:pt x="195" y="63"/>
                </a:cubicBezTo>
                <a:cubicBezTo>
                  <a:pt x="186" y="72"/>
                  <a:pt x="168" y="91"/>
                  <a:pt x="168" y="91"/>
                </a:cubicBezTo>
                <a:cubicBezTo>
                  <a:pt x="178" y="181"/>
                  <a:pt x="169" y="184"/>
                  <a:pt x="250" y="200"/>
                </a:cubicBezTo>
                <a:cubicBezTo>
                  <a:pt x="313" y="225"/>
                  <a:pt x="376" y="245"/>
                  <a:pt x="441" y="263"/>
                </a:cubicBezTo>
                <a:cubicBezTo>
                  <a:pt x="465" y="270"/>
                  <a:pt x="490" y="276"/>
                  <a:pt x="514" y="282"/>
                </a:cubicBezTo>
                <a:cubicBezTo>
                  <a:pt x="532" y="287"/>
                  <a:pt x="568" y="300"/>
                  <a:pt x="568" y="300"/>
                </a:cubicBezTo>
                <a:cubicBezTo>
                  <a:pt x="672" y="404"/>
                  <a:pt x="594" y="499"/>
                  <a:pt x="495" y="563"/>
                </a:cubicBezTo>
                <a:cubicBezTo>
                  <a:pt x="451" y="632"/>
                  <a:pt x="379" y="642"/>
                  <a:pt x="304" y="654"/>
                </a:cubicBezTo>
                <a:cubicBezTo>
                  <a:pt x="262" y="651"/>
                  <a:pt x="219" y="652"/>
                  <a:pt x="177" y="645"/>
                </a:cubicBezTo>
                <a:cubicBezTo>
                  <a:pt x="164" y="643"/>
                  <a:pt x="99" y="577"/>
                  <a:pt x="86" y="563"/>
                </a:cubicBezTo>
                <a:cubicBezTo>
                  <a:pt x="80" y="545"/>
                  <a:pt x="74" y="527"/>
                  <a:pt x="68" y="509"/>
                </a:cubicBezTo>
                <a:cubicBezTo>
                  <a:pt x="64" y="496"/>
                  <a:pt x="78" y="483"/>
                  <a:pt x="86" y="472"/>
                </a:cubicBezTo>
                <a:cubicBezTo>
                  <a:pt x="116" y="431"/>
                  <a:pt x="157" y="434"/>
                  <a:pt x="204" y="427"/>
                </a:cubicBezTo>
                <a:cubicBezTo>
                  <a:pt x="281" y="402"/>
                  <a:pt x="370" y="398"/>
                  <a:pt x="450" y="391"/>
                </a:cubicBezTo>
                <a:cubicBezTo>
                  <a:pt x="497" y="375"/>
                  <a:pt x="531" y="332"/>
                  <a:pt x="559" y="291"/>
                </a:cubicBezTo>
                <a:cubicBezTo>
                  <a:pt x="572" y="250"/>
                  <a:pt x="592" y="216"/>
                  <a:pt x="568" y="172"/>
                </a:cubicBezTo>
                <a:cubicBezTo>
                  <a:pt x="563" y="162"/>
                  <a:pt x="516" y="149"/>
                  <a:pt x="504" y="145"/>
                </a:cubicBezTo>
                <a:cubicBezTo>
                  <a:pt x="452" y="162"/>
                  <a:pt x="439" y="160"/>
                  <a:pt x="423" y="209"/>
                </a:cubicBezTo>
                <a:cubicBezTo>
                  <a:pt x="430" y="287"/>
                  <a:pt x="444" y="354"/>
                  <a:pt x="468" y="427"/>
                </a:cubicBezTo>
                <a:cubicBezTo>
                  <a:pt x="464" y="467"/>
                  <a:pt x="474" y="513"/>
                  <a:pt x="450" y="545"/>
                </a:cubicBezTo>
                <a:cubicBezTo>
                  <a:pt x="375" y="645"/>
                  <a:pt x="421" y="556"/>
                  <a:pt x="395" y="6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1" name="Line 49"/>
          <p:cNvSpPr>
            <a:spLocks noChangeShapeType="1"/>
          </p:cNvSpPr>
          <p:nvPr/>
        </p:nvSpPr>
        <p:spPr bwMode="auto">
          <a:xfrm flipV="1">
            <a:off x="3149600" y="1512888"/>
            <a:ext cx="3810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02" name="Freeform 50"/>
          <p:cNvSpPr>
            <a:spLocks/>
          </p:cNvSpPr>
          <p:nvPr/>
        </p:nvSpPr>
        <p:spPr bwMode="auto">
          <a:xfrm>
            <a:off x="3378200" y="2274888"/>
            <a:ext cx="393700" cy="508000"/>
          </a:xfrm>
          <a:custGeom>
            <a:avLst/>
            <a:gdLst/>
            <a:ahLst/>
            <a:cxnLst>
              <a:cxn ang="0">
                <a:pos x="104" y="112"/>
              </a:cxn>
              <a:cxn ang="0">
                <a:pos x="8" y="160"/>
              </a:cxn>
              <a:cxn ang="0">
                <a:pos x="56" y="208"/>
              </a:cxn>
              <a:cxn ang="0">
                <a:pos x="200" y="160"/>
              </a:cxn>
              <a:cxn ang="0">
                <a:pos x="248" y="64"/>
              </a:cxn>
              <a:cxn ang="0">
                <a:pos x="200" y="16"/>
              </a:cxn>
              <a:cxn ang="0">
                <a:pos x="104" y="16"/>
              </a:cxn>
              <a:cxn ang="0">
                <a:pos x="152" y="112"/>
              </a:cxn>
              <a:cxn ang="0">
                <a:pos x="200" y="112"/>
              </a:cxn>
              <a:cxn ang="0">
                <a:pos x="200" y="208"/>
              </a:cxn>
              <a:cxn ang="0">
                <a:pos x="200" y="304"/>
              </a:cxn>
              <a:cxn ang="0">
                <a:pos x="104" y="304"/>
              </a:cxn>
              <a:cxn ang="0">
                <a:pos x="56" y="256"/>
              </a:cxn>
              <a:cxn ang="0">
                <a:pos x="8" y="256"/>
              </a:cxn>
              <a:cxn ang="0">
                <a:pos x="56" y="160"/>
              </a:cxn>
              <a:cxn ang="0">
                <a:pos x="104" y="112"/>
              </a:cxn>
            </a:cxnLst>
            <a:rect l="0" t="0" r="r" b="b"/>
            <a:pathLst>
              <a:path w="248" h="320">
                <a:moveTo>
                  <a:pt x="104" y="112"/>
                </a:moveTo>
                <a:cubicBezTo>
                  <a:pt x="96" y="112"/>
                  <a:pt x="16" y="144"/>
                  <a:pt x="8" y="160"/>
                </a:cubicBezTo>
                <a:cubicBezTo>
                  <a:pt x="0" y="176"/>
                  <a:pt x="24" y="208"/>
                  <a:pt x="56" y="208"/>
                </a:cubicBezTo>
                <a:cubicBezTo>
                  <a:pt x="88" y="208"/>
                  <a:pt x="168" y="184"/>
                  <a:pt x="200" y="160"/>
                </a:cubicBezTo>
                <a:cubicBezTo>
                  <a:pt x="232" y="136"/>
                  <a:pt x="248" y="88"/>
                  <a:pt x="248" y="64"/>
                </a:cubicBezTo>
                <a:cubicBezTo>
                  <a:pt x="248" y="40"/>
                  <a:pt x="224" y="24"/>
                  <a:pt x="200" y="16"/>
                </a:cubicBezTo>
                <a:cubicBezTo>
                  <a:pt x="176" y="8"/>
                  <a:pt x="112" y="0"/>
                  <a:pt x="104" y="16"/>
                </a:cubicBezTo>
                <a:cubicBezTo>
                  <a:pt x="96" y="32"/>
                  <a:pt x="136" y="96"/>
                  <a:pt x="152" y="112"/>
                </a:cubicBezTo>
                <a:cubicBezTo>
                  <a:pt x="168" y="128"/>
                  <a:pt x="192" y="96"/>
                  <a:pt x="200" y="112"/>
                </a:cubicBezTo>
                <a:cubicBezTo>
                  <a:pt x="208" y="128"/>
                  <a:pt x="200" y="176"/>
                  <a:pt x="200" y="208"/>
                </a:cubicBezTo>
                <a:cubicBezTo>
                  <a:pt x="200" y="240"/>
                  <a:pt x="216" y="288"/>
                  <a:pt x="200" y="304"/>
                </a:cubicBezTo>
                <a:cubicBezTo>
                  <a:pt x="184" y="320"/>
                  <a:pt x="128" y="312"/>
                  <a:pt x="104" y="304"/>
                </a:cubicBezTo>
                <a:cubicBezTo>
                  <a:pt x="80" y="296"/>
                  <a:pt x="72" y="264"/>
                  <a:pt x="56" y="256"/>
                </a:cubicBezTo>
                <a:cubicBezTo>
                  <a:pt x="40" y="248"/>
                  <a:pt x="8" y="272"/>
                  <a:pt x="8" y="256"/>
                </a:cubicBezTo>
                <a:cubicBezTo>
                  <a:pt x="8" y="240"/>
                  <a:pt x="40" y="184"/>
                  <a:pt x="56" y="160"/>
                </a:cubicBezTo>
                <a:cubicBezTo>
                  <a:pt x="72" y="136"/>
                  <a:pt x="112" y="112"/>
                  <a:pt x="104" y="112"/>
                </a:cubicBezTo>
                <a:close/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03" name="Freeform 51"/>
          <p:cNvSpPr>
            <a:spLocks/>
          </p:cNvSpPr>
          <p:nvPr/>
        </p:nvSpPr>
        <p:spPr bwMode="auto">
          <a:xfrm rot="4333415">
            <a:off x="1836738" y="2068513"/>
            <a:ext cx="1117600" cy="838200"/>
          </a:xfrm>
          <a:custGeom>
            <a:avLst/>
            <a:gdLst/>
            <a:ahLst/>
            <a:cxnLst>
              <a:cxn ang="0">
                <a:pos x="304" y="208"/>
              </a:cxn>
              <a:cxn ang="0">
                <a:pos x="256" y="304"/>
              </a:cxn>
              <a:cxn ang="0">
                <a:pos x="256" y="496"/>
              </a:cxn>
              <a:cxn ang="0">
                <a:pos x="304" y="496"/>
              </a:cxn>
              <a:cxn ang="0">
                <a:pos x="448" y="448"/>
              </a:cxn>
              <a:cxn ang="0">
                <a:pos x="592" y="304"/>
              </a:cxn>
              <a:cxn ang="0">
                <a:pos x="544" y="256"/>
              </a:cxn>
              <a:cxn ang="0">
                <a:pos x="448" y="160"/>
              </a:cxn>
              <a:cxn ang="0">
                <a:pos x="352" y="112"/>
              </a:cxn>
              <a:cxn ang="0">
                <a:pos x="160" y="160"/>
              </a:cxn>
              <a:cxn ang="0">
                <a:pos x="160" y="256"/>
              </a:cxn>
              <a:cxn ang="0">
                <a:pos x="256" y="304"/>
              </a:cxn>
              <a:cxn ang="0">
                <a:pos x="448" y="304"/>
              </a:cxn>
              <a:cxn ang="0">
                <a:pos x="544" y="208"/>
              </a:cxn>
              <a:cxn ang="0">
                <a:pos x="640" y="208"/>
              </a:cxn>
              <a:cxn ang="0">
                <a:pos x="688" y="400"/>
              </a:cxn>
              <a:cxn ang="0">
                <a:pos x="544" y="448"/>
              </a:cxn>
              <a:cxn ang="0">
                <a:pos x="400" y="400"/>
              </a:cxn>
              <a:cxn ang="0">
                <a:pos x="400" y="304"/>
              </a:cxn>
              <a:cxn ang="0">
                <a:pos x="352" y="208"/>
              </a:cxn>
              <a:cxn ang="0">
                <a:pos x="304" y="304"/>
              </a:cxn>
              <a:cxn ang="0">
                <a:pos x="160" y="448"/>
              </a:cxn>
              <a:cxn ang="0">
                <a:pos x="16" y="400"/>
              </a:cxn>
              <a:cxn ang="0">
                <a:pos x="64" y="304"/>
              </a:cxn>
              <a:cxn ang="0">
                <a:pos x="208" y="208"/>
              </a:cxn>
              <a:cxn ang="0">
                <a:pos x="256" y="112"/>
              </a:cxn>
              <a:cxn ang="0">
                <a:pos x="256" y="16"/>
              </a:cxn>
              <a:cxn ang="0">
                <a:pos x="304" y="16"/>
              </a:cxn>
            </a:cxnLst>
            <a:rect l="0" t="0" r="r" b="b"/>
            <a:pathLst>
              <a:path w="704" h="528">
                <a:moveTo>
                  <a:pt x="304" y="208"/>
                </a:moveTo>
                <a:cubicBezTo>
                  <a:pt x="284" y="232"/>
                  <a:pt x="264" y="256"/>
                  <a:pt x="256" y="304"/>
                </a:cubicBezTo>
                <a:cubicBezTo>
                  <a:pt x="248" y="352"/>
                  <a:pt x="248" y="464"/>
                  <a:pt x="256" y="496"/>
                </a:cubicBezTo>
                <a:cubicBezTo>
                  <a:pt x="264" y="528"/>
                  <a:pt x="272" y="504"/>
                  <a:pt x="304" y="496"/>
                </a:cubicBezTo>
                <a:cubicBezTo>
                  <a:pt x="336" y="488"/>
                  <a:pt x="400" y="480"/>
                  <a:pt x="448" y="448"/>
                </a:cubicBezTo>
                <a:cubicBezTo>
                  <a:pt x="496" y="416"/>
                  <a:pt x="576" y="336"/>
                  <a:pt x="592" y="304"/>
                </a:cubicBezTo>
                <a:cubicBezTo>
                  <a:pt x="608" y="272"/>
                  <a:pt x="568" y="280"/>
                  <a:pt x="544" y="256"/>
                </a:cubicBezTo>
                <a:cubicBezTo>
                  <a:pt x="520" y="232"/>
                  <a:pt x="480" y="184"/>
                  <a:pt x="448" y="160"/>
                </a:cubicBezTo>
                <a:cubicBezTo>
                  <a:pt x="416" y="136"/>
                  <a:pt x="400" y="112"/>
                  <a:pt x="352" y="112"/>
                </a:cubicBezTo>
                <a:cubicBezTo>
                  <a:pt x="304" y="112"/>
                  <a:pt x="192" y="136"/>
                  <a:pt x="160" y="160"/>
                </a:cubicBezTo>
                <a:cubicBezTo>
                  <a:pt x="128" y="184"/>
                  <a:pt x="144" y="232"/>
                  <a:pt x="160" y="256"/>
                </a:cubicBezTo>
                <a:cubicBezTo>
                  <a:pt x="176" y="280"/>
                  <a:pt x="208" y="296"/>
                  <a:pt x="256" y="304"/>
                </a:cubicBezTo>
                <a:cubicBezTo>
                  <a:pt x="304" y="312"/>
                  <a:pt x="400" y="320"/>
                  <a:pt x="448" y="304"/>
                </a:cubicBezTo>
                <a:cubicBezTo>
                  <a:pt x="496" y="288"/>
                  <a:pt x="512" y="224"/>
                  <a:pt x="544" y="208"/>
                </a:cubicBezTo>
                <a:cubicBezTo>
                  <a:pt x="576" y="192"/>
                  <a:pt x="616" y="176"/>
                  <a:pt x="640" y="208"/>
                </a:cubicBezTo>
                <a:cubicBezTo>
                  <a:pt x="664" y="240"/>
                  <a:pt x="704" y="360"/>
                  <a:pt x="688" y="400"/>
                </a:cubicBezTo>
                <a:cubicBezTo>
                  <a:pt x="672" y="440"/>
                  <a:pt x="592" y="448"/>
                  <a:pt x="544" y="448"/>
                </a:cubicBezTo>
                <a:cubicBezTo>
                  <a:pt x="496" y="448"/>
                  <a:pt x="424" y="424"/>
                  <a:pt x="400" y="400"/>
                </a:cubicBezTo>
                <a:cubicBezTo>
                  <a:pt x="376" y="376"/>
                  <a:pt x="408" y="336"/>
                  <a:pt x="400" y="304"/>
                </a:cubicBezTo>
                <a:cubicBezTo>
                  <a:pt x="392" y="272"/>
                  <a:pt x="368" y="208"/>
                  <a:pt x="352" y="208"/>
                </a:cubicBezTo>
                <a:cubicBezTo>
                  <a:pt x="336" y="208"/>
                  <a:pt x="336" y="264"/>
                  <a:pt x="304" y="304"/>
                </a:cubicBezTo>
                <a:cubicBezTo>
                  <a:pt x="272" y="344"/>
                  <a:pt x="208" y="432"/>
                  <a:pt x="160" y="448"/>
                </a:cubicBezTo>
                <a:cubicBezTo>
                  <a:pt x="112" y="464"/>
                  <a:pt x="32" y="424"/>
                  <a:pt x="16" y="400"/>
                </a:cubicBezTo>
                <a:cubicBezTo>
                  <a:pt x="0" y="376"/>
                  <a:pt x="32" y="336"/>
                  <a:pt x="64" y="304"/>
                </a:cubicBezTo>
                <a:cubicBezTo>
                  <a:pt x="96" y="272"/>
                  <a:pt x="176" y="240"/>
                  <a:pt x="208" y="208"/>
                </a:cubicBezTo>
                <a:cubicBezTo>
                  <a:pt x="240" y="176"/>
                  <a:pt x="248" y="144"/>
                  <a:pt x="256" y="112"/>
                </a:cubicBezTo>
                <a:cubicBezTo>
                  <a:pt x="264" y="80"/>
                  <a:pt x="248" y="32"/>
                  <a:pt x="256" y="16"/>
                </a:cubicBezTo>
                <a:cubicBezTo>
                  <a:pt x="264" y="0"/>
                  <a:pt x="296" y="16"/>
                  <a:pt x="304" y="16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04" name="Freeform 52"/>
          <p:cNvSpPr>
            <a:spLocks/>
          </p:cNvSpPr>
          <p:nvPr/>
        </p:nvSpPr>
        <p:spPr bwMode="auto">
          <a:xfrm>
            <a:off x="3124200" y="4327525"/>
            <a:ext cx="277813" cy="82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5" name="Freeform 53"/>
          <p:cNvSpPr>
            <a:spLocks/>
          </p:cNvSpPr>
          <p:nvPr/>
        </p:nvSpPr>
        <p:spPr bwMode="auto">
          <a:xfrm>
            <a:off x="3276600" y="4098925"/>
            <a:ext cx="762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6" name="Freeform 54"/>
          <p:cNvSpPr>
            <a:spLocks/>
          </p:cNvSpPr>
          <p:nvPr/>
        </p:nvSpPr>
        <p:spPr bwMode="auto">
          <a:xfrm flipH="1">
            <a:off x="3352800" y="4098925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7" name="Freeform 55"/>
          <p:cNvSpPr>
            <a:spLocks/>
          </p:cNvSpPr>
          <p:nvPr/>
        </p:nvSpPr>
        <p:spPr bwMode="auto">
          <a:xfrm>
            <a:off x="1981200" y="3717925"/>
            <a:ext cx="144463" cy="115888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91" y="0"/>
              </a:cxn>
            </a:cxnLst>
            <a:rect l="0" t="0" r="r" b="b"/>
            <a:pathLst>
              <a:path w="91" h="73">
                <a:moveTo>
                  <a:pt x="0" y="73"/>
                </a:moveTo>
                <a:cubicBezTo>
                  <a:pt x="29" y="29"/>
                  <a:pt x="37" y="0"/>
                  <a:pt x="91" y="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8" name="Freeform 56"/>
          <p:cNvSpPr>
            <a:spLocks/>
          </p:cNvSpPr>
          <p:nvPr/>
        </p:nvSpPr>
        <p:spPr bwMode="auto">
          <a:xfrm>
            <a:off x="2133600" y="3489325"/>
            <a:ext cx="201613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09" name="Freeform 57"/>
          <p:cNvSpPr>
            <a:spLocks/>
          </p:cNvSpPr>
          <p:nvPr/>
        </p:nvSpPr>
        <p:spPr bwMode="auto">
          <a:xfrm>
            <a:off x="2166938" y="3790950"/>
            <a:ext cx="762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0" name="Freeform 58"/>
          <p:cNvSpPr>
            <a:spLocks/>
          </p:cNvSpPr>
          <p:nvPr/>
        </p:nvSpPr>
        <p:spPr bwMode="auto">
          <a:xfrm flipH="1">
            <a:off x="2243138" y="3790950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1" name="Freeform 59"/>
          <p:cNvSpPr>
            <a:spLocks/>
          </p:cNvSpPr>
          <p:nvPr/>
        </p:nvSpPr>
        <p:spPr bwMode="auto">
          <a:xfrm>
            <a:off x="1981200" y="4022725"/>
            <a:ext cx="414338" cy="136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2" name="Freeform 60"/>
          <p:cNvSpPr>
            <a:spLocks/>
          </p:cNvSpPr>
          <p:nvPr/>
        </p:nvSpPr>
        <p:spPr bwMode="auto">
          <a:xfrm flipH="1">
            <a:off x="1905000" y="3565525"/>
            <a:ext cx="119063" cy="288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3" name="Line 61"/>
          <p:cNvSpPr>
            <a:spLocks noChangeShapeType="1"/>
          </p:cNvSpPr>
          <p:nvPr/>
        </p:nvSpPr>
        <p:spPr bwMode="auto">
          <a:xfrm>
            <a:off x="7512050" y="4373563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4" name="Line 62"/>
          <p:cNvSpPr>
            <a:spLocks noChangeShapeType="1"/>
          </p:cNvSpPr>
          <p:nvPr/>
        </p:nvSpPr>
        <p:spPr bwMode="auto">
          <a:xfrm>
            <a:off x="6938963" y="3906838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5" name="Line 63"/>
          <p:cNvSpPr>
            <a:spLocks noChangeShapeType="1"/>
          </p:cNvSpPr>
          <p:nvPr/>
        </p:nvSpPr>
        <p:spPr bwMode="auto">
          <a:xfrm>
            <a:off x="7319963" y="449421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6" name="Line 64"/>
          <p:cNvSpPr>
            <a:spLocks noChangeShapeType="1"/>
          </p:cNvSpPr>
          <p:nvPr/>
        </p:nvSpPr>
        <p:spPr bwMode="auto">
          <a:xfrm>
            <a:off x="6253163" y="42656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7" name="Line 65"/>
          <p:cNvSpPr>
            <a:spLocks noChangeShapeType="1"/>
          </p:cNvSpPr>
          <p:nvPr/>
        </p:nvSpPr>
        <p:spPr bwMode="auto">
          <a:xfrm>
            <a:off x="7091363" y="413543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8" name="Line 66"/>
          <p:cNvSpPr>
            <a:spLocks noChangeShapeType="1"/>
          </p:cNvSpPr>
          <p:nvPr/>
        </p:nvSpPr>
        <p:spPr bwMode="auto">
          <a:xfrm>
            <a:off x="6405563" y="413543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19" name="Line 67"/>
          <p:cNvSpPr>
            <a:spLocks noChangeShapeType="1"/>
          </p:cNvSpPr>
          <p:nvPr/>
        </p:nvSpPr>
        <p:spPr bwMode="auto">
          <a:xfrm>
            <a:off x="6481763" y="3830638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20" name="Rectangle 68"/>
          <p:cNvSpPr>
            <a:spLocks noChangeArrowheads="1"/>
          </p:cNvSpPr>
          <p:nvPr/>
        </p:nvSpPr>
        <p:spPr bwMode="auto">
          <a:xfrm>
            <a:off x="6172200" y="5181600"/>
            <a:ext cx="101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MS/MS</a:t>
            </a:r>
          </a:p>
        </p:txBody>
      </p:sp>
      <p:sp>
        <p:nvSpPr>
          <p:cNvPr id="484424" name="Line 72"/>
          <p:cNvSpPr>
            <a:spLocks noChangeShapeType="1"/>
          </p:cNvSpPr>
          <p:nvPr/>
        </p:nvSpPr>
        <p:spPr bwMode="auto">
          <a:xfrm>
            <a:off x="2540000" y="523875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27" name="Line 75"/>
          <p:cNvSpPr>
            <a:spLocks noChangeShapeType="1"/>
          </p:cNvSpPr>
          <p:nvPr/>
        </p:nvSpPr>
        <p:spPr bwMode="auto">
          <a:xfrm flipH="1">
            <a:off x="2616200" y="5794375"/>
            <a:ext cx="76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28" name="Line 76"/>
          <p:cNvSpPr>
            <a:spLocks noChangeShapeType="1"/>
          </p:cNvSpPr>
          <p:nvPr/>
        </p:nvSpPr>
        <p:spPr bwMode="auto">
          <a:xfrm flipH="1">
            <a:off x="2362200" y="6038850"/>
            <a:ext cx="76200" cy="76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29" name="Line 77"/>
          <p:cNvSpPr>
            <a:spLocks noChangeShapeType="1"/>
          </p:cNvSpPr>
          <p:nvPr/>
        </p:nvSpPr>
        <p:spPr bwMode="auto">
          <a:xfrm flipH="1">
            <a:off x="2489200" y="5835650"/>
            <a:ext cx="76200" cy="152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31" name="Line 79"/>
          <p:cNvSpPr>
            <a:spLocks noChangeShapeType="1"/>
          </p:cNvSpPr>
          <p:nvPr/>
        </p:nvSpPr>
        <p:spPr bwMode="auto">
          <a:xfrm>
            <a:off x="2514600" y="44942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32" name="Rectangle 80"/>
          <p:cNvSpPr>
            <a:spLocks noChangeArrowheads="1"/>
          </p:cNvSpPr>
          <p:nvPr/>
        </p:nvSpPr>
        <p:spPr bwMode="auto">
          <a:xfrm>
            <a:off x="2943225" y="4554538"/>
            <a:ext cx="1130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Isolation</a:t>
            </a:r>
          </a:p>
        </p:txBody>
      </p:sp>
      <p:sp>
        <p:nvSpPr>
          <p:cNvPr id="484433" name="Text Box 81"/>
          <p:cNvSpPr txBox="1">
            <a:spLocks noChangeArrowheads="1"/>
          </p:cNvSpPr>
          <p:nvPr/>
        </p:nvSpPr>
        <p:spPr bwMode="auto">
          <a:xfrm>
            <a:off x="0" y="1979613"/>
            <a:ext cx="20621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Cross-Linked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Protein Complex</a:t>
            </a:r>
          </a:p>
        </p:txBody>
      </p:sp>
      <p:sp>
        <p:nvSpPr>
          <p:cNvPr id="484434" name="Line 82"/>
          <p:cNvSpPr>
            <a:spLocks noChangeShapeType="1"/>
          </p:cNvSpPr>
          <p:nvPr/>
        </p:nvSpPr>
        <p:spPr bwMode="auto">
          <a:xfrm>
            <a:off x="7848600" y="3427413"/>
            <a:ext cx="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4435" name="Rectangle 83"/>
          <p:cNvSpPr>
            <a:spLocks noChangeArrowheads="1"/>
          </p:cNvSpPr>
          <p:nvPr/>
        </p:nvSpPr>
        <p:spPr bwMode="auto">
          <a:xfrm>
            <a:off x="3810000" y="76200"/>
            <a:ext cx="52578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800" b="1" dirty="0">
                <a:latin typeface="Comic Sans MS" pitchFamily="66" charset="0"/>
              </a:rPr>
              <a:t>Interaction Partners by </a:t>
            </a:r>
            <a:br>
              <a:rPr lang="en-US" sz="2800" b="1" dirty="0">
                <a:latin typeface="Comic Sans MS" pitchFamily="66" charset="0"/>
              </a:rPr>
            </a:br>
            <a:r>
              <a:rPr lang="en-US" sz="2800" b="1" dirty="0">
                <a:latin typeface="Comic Sans MS" pitchFamily="66" charset="0"/>
              </a:rPr>
              <a:t>Chemical Cross-Linking</a:t>
            </a:r>
          </a:p>
        </p:txBody>
      </p:sp>
      <p:sp>
        <p:nvSpPr>
          <p:cNvPr id="484436" name="Line 84"/>
          <p:cNvSpPr>
            <a:spLocks noChangeShapeType="1"/>
          </p:cNvSpPr>
          <p:nvPr/>
        </p:nvSpPr>
        <p:spPr bwMode="auto">
          <a:xfrm>
            <a:off x="3943350" y="990600"/>
            <a:ext cx="4984750" cy="1588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4437" name="Freeform 85"/>
          <p:cNvSpPr>
            <a:spLocks/>
          </p:cNvSpPr>
          <p:nvPr/>
        </p:nvSpPr>
        <p:spPr bwMode="auto">
          <a:xfrm flipH="1">
            <a:off x="2438400" y="4953000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68" y="1188799"/>
            <a:ext cx="8741664" cy="4840224"/>
          </a:xfrm>
          <a:prstGeom prst="rect">
            <a:avLst/>
          </a:prstGeom>
        </p:spPr>
      </p:pic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762000" y="0"/>
            <a:ext cx="7563295" cy="477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eaLnBrk="0" hangingPunct="0">
              <a:defRPr sz="2800" b="1">
                <a:latin typeface="Comic Sans MS" pitchFamily="66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Protein </a:t>
            </a:r>
            <a:r>
              <a:rPr lang="en-US" dirty="0" err="1"/>
              <a:t>Crosslinking</a:t>
            </a:r>
            <a:r>
              <a:rPr lang="en-US" dirty="0"/>
              <a:t> by Formaldehyde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6831" y="3238503"/>
            <a:ext cx="117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~1% </a:t>
            </a:r>
            <a:r>
              <a:rPr lang="en-US" sz="1400" dirty="0" err="1" smtClean="0">
                <a:solidFill>
                  <a:srgbClr val="FF0000"/>
                </a:solidFill>
              </a:rPr>
              <a:t>w/v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</a:rPr>
              <a:t>Fal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20 – 60 min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6831" y="5234113"/>
            <a:ext cx="1562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~0.3% </a:t>
            </a:r>
            <a:r>
              <a:rPr lang="en-US" sz="1400" dirty="0" err="1" smtClean="0">
                <a:solidFill>
                  <a:srgbClr val="FF0000"/>
                </a:solidFill>
              </a:rPr>
              <a:t>w/v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</a:rPr>
              <a:t>Fal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5 – 20 min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1/100 the volume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42177" y="655320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LaCava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26417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465137" y="0"/>
            <a:ext cx="7764463" cy="477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eaLnBrk="0" hangingPunct="0">
              <a:defRPr sz="2800" b="1">
                <a:latin typeface="Comic Sans MS" pitchFamily="66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Protein </a:t>
            </a:r>
            <a:r>
              <a:rPr lang="en-US" dirty="0" err="1"/>
              <a:t>Crosslinking</a:t>
            </a:r>
            <a:r>
              <a:rPr lang="en-US" dirty="0"/>
              <a:t> by Formaldehyde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800" y="5200471"/>
            <a:ext cx="5480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/>
              <a:t> Formaldehyde crosslinking</a:t>
            </a:r>
          </a:p>
          <a:p>
            <a:r>
              <a:rPr lang="en-US" b="1" dirty="0" smtClean="0"/>
              <a:t>BLACK: </a:t>
            </a:r>
            <a:r>
              <a:rPr lang="en-US" dirty="0" smtClean="0"/>
              <a:t>No crosslinking</a:t>
            </a:r>
          </a:p>
          <a:p>
            <a:endParaRPr lang="en-US" dirty="0"/>
          </a:p>
          <a:p>
            <a:r>
              <a:rPr lang="en-US" dirty="0" smtClean="0"/>
              <a:t>SCORE: Log Ion Current / Log protein abundance 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2" descr="F:\PMPC\1\OR201206029_RS_XL_replicates-OR20121013_RS_84XL_replicates.txt.txt.tx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000"/>
          <a:stretch/>
        </p:blipFill>
        <p:spPr bwMode="auto">
          <a:xfrm>
            <a:off x="457200" y="762000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3493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Line 2"/>
          <p:cNvSpPr>
            <a:spLocks noChangeShapeType="1"/>
          </p:cNvSpPr>
          <p:nvPr/>
        </p:nvSpPr>
        <p:spPr bwMode="auto">
          <a:xfrm>
            <a:off x="4079875" y="5884863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6197600" y="5211763"/>
            <a:ext cx="1981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08" name="Line 4"/>
          <p:cNvSpPr>
            <a:spLocks noChangeShapeType="1"/>
          </p:cNvSpPr>
          <p:nvPr/>
        </p:nvSpPr>
        <p:spPr bwMode="auto">
          <a:xfrm>
            <a:off x="6807200" y="6224588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09" name="Line 5"/>
          <p:cNvSpPr>
            <a:spLocks noChangeShapeType="1"/>
          </p:cNvSpPr>
          <p:nvPr/>
        </p:nvSpPr>
        <p:spPr bwMode="auto">
          <a:xfrm>
            <a:off x="7035800" y="5767388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0" name="Line 6"/>
          <p:cNvSpPr>
            <a:spLocks noChangeShapeType="1"/>
          </p:cNvSpPr>
          <p:nvPr/>
        </p:nvSpPr>
        <p:spPr bwMode="auto">
          <a:xfrm>
            <a:off x="7416800" y="635476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>
            <a:off x="6350000" y="61261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2" name="Line 8"/>
          <p:cNvSpPr>
            <a:spLocks noChangeShapeType="1"/>
          </p:cNvSpPr>
          <p:nvPr/>
        </p:nvSpPr>
        <p:spPr bwMode="auto">
          <a:xfrm>
            <a:off x="7188200" y="599598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6969125" y="6507163"/>
            <a:ext cx="4476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/>
              <a:t>M/Z</a:t>
            </a:r>
          </a:p>
        </p:txBody>
      </p:sp>
      <p:sp>
        <p:nvSpPr>
          <p:cNvPr id="482314" name="Line 10"/>
          <p:cNvSpPr>
            <a:spLocks noChangeShapeType="1"/>
          </p:cNvSpPr>
          <p:nvPr/>
        </p:nvSpPr>
        <p:spPr bwMode="auto">
          <a:xfrm>
            <a:off x="7874000" y="4646613"/>
            <a:ext cx="2952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5" name="Rectangle 11"/>
          <p:cNvSpPr>
            <a:spLocks noChangeArrowheads="1"/>
          </p:cNvSpPr>
          <p:nvPr/>
        </p:nvSpPr>
        <p:spPr bwMode="auto">
          <a:xfrm>
            <a:off x="368300" y="5445125"/>
            <a:ext cx="1397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Peptides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Fragments</a:t>
            </a:r>
          </a:p>
        </p:txBody>
      </p:sp>
      <p:sp>
        <p:nvSpPr>
          <p:cNvPr id="482316" name="Line 12"/>
          <p:cNvSpPr>
            <a:spLocks noChangeShapeType="1"/>
          </p:cNvSpPr>
          <p:nvPr/>
        </p:nvSpPr>
        <p:spPr bwMode="auto">
          <a:xfrm flipH="1">
            <a:off x="6216650" y="4648200"/>
            <a:ext cx="15811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7" name="Line 13"/>
          <p:cNvSpPr>
            <a:spLocks noChangeShapeType="1"/>
          </p:cNvSpPr>
          <p:nvPr/>
        </p:nvSpPr>
        <p:spPr bwMode="auto">
          <a:xfrm>
            <a:off x="6502400" y="599598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8" name="Line 14"/>
          <p:cNvSpPr>
            <a:spLocks noChangeShapeType="1"/>
          </p:cNvSpPr>
          <p:nvPr/>
        </p:nvSpPr>
        <p:spPr bwMode="auto">
          <a:xfrm>
            <a:off x="6578600" y="5691188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9" name="Rectangle 15"/>
          <p:cNvSpPr>
            <a:spLocks noChangeArrowheads="1"/>
          </p:cNvSpPr>
          <p:nvPr/>
        </p:nvSpPr>
        <p:spPr bwMode="auto">
          <a:xfrm>
            <a:off x="2895600" y="5256213"/>
            <a:ext cx="1820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13528A"/>
                </a:solidFill>
              </a:rPr>
              <a:t>Fragmentation</a:t>
            </a:r>
          </a:p>
        </p:txBody>
      </p:sp>
      <p:sp>
        <p:nvSpPr>
          <p:cNvPr id="482320" name="Line 16"/>
          <p:cNvSpPr>
            <a:spLocks noChangeShapeType="1"/>
          </p:cNvSpPr>
          <p:nvPr/>
        </p:nvSpPr>
        <p:spPr bwMode="auto">
          <a:xfrm>
            <a:off x="7569200" y="5661025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1" name="Line 17"/>
          <p:cNvSpPr>
            <a:spLocks noChangeShapeType="1"/>
          </p:cNvSpPr>
          <p:nvPr/>
        </p:nvSpPr>
        <p:spPr bwMode="auto">
          <a:xfrm>
            <a:off x="7874000" y="6248400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2" name="Line 18"/>
          <p:cNvSpPr>
            <a:spLocks noChangeShapeType="1"/>
          </p:cNvSpPr>
          <p:nvPr/>
        </p:nvSpPr>
        <p:spPr bwMode="auto">
          <a:xfrm>
            <a:off x="7569200" y="6019800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3" name="Rectangle 19"/>
          <p:cNvSpPr>
            <a:spLocks noChangeArrowheads="1"/>
          </p:cNvSpPr>
          <p:nvPr/>
        </p:nvSpPr>
        <p:spPr bwMode="auto">
          <a:xfrm>
            <a:off x="6167438" y="3343275"/>
            <a:ext cx="1981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4" name="Line 20"/>
          <p:cNvSpPr>
            <a:spLocks noChangeShapeType="1"/>
          </p:cNvSpPr>
          <p:nvPr/>
        </p:nvSpPr>
        <p:spPr bwMode="auto">
          <a:xfrm>
            <a:off x="6777038" y="4356100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5" name="Line 21"/>
          <p:cNvSpPr>
            <a:spLocks noChangeShapeType="1"/>
          </p:cNvSpPr>
          <p:nvPr/>
        </p:nvSpPr>
        <p:spPr bwMode="auto">
          <a:xfrm>
            <a:off x="7620000" y="4098925"/>
            <a:ext cx="4763" cy="534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6" name="Line 22"/>
          <p:cNvSpPr>
            <a:spLocks noChangeShapeType="1"/>
          </p:cNvSpPr>
          <p:nvPr/>
        </p:nvSpPr>
        <p:spPr bwMode="auto">
          <a:xfrm>
            <a:off x="8015288" y="447675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7" name="Line 23"/>
          <p:cNvSpPr>
            <a:spLocks noChangeShapeType="1"/>
          </p:cNvSpPr>
          <p:nvPr/>
        </p:nvSpPr>
        <p:spPr bwMode="auto">
          <a:xfrm>
            <a:off x="7234238" y="3517900"/>
            <a:ext cx="0" cy="1120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8" name="Line 24"/>
          <p:cNvSpPr>
            <a:spLocks noChangeShapeType="1"/>
          </p:cNvSpPr>
          <p:nvPr/>
        </p:nvSpPr>
        <p:spPr bwMode="auto">
          <a:xfrm>
            <a:off x="7843838" y="3898900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29" name="Rectangle 25"/>
          <p:cNvSpPr>
            <a:spLocks noChangeArrowheads="1"/>
          </p:cNvSpPr>
          <p:nvPr/>
        </p:nvSpPr>
        <p:spPr bwMode="auto">
          <a:xfrm>
            <a:off x="381000" y="3617913"/>
            <a:ext cx="13700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Proteolytic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Peptides</a:t>
            </a:r>
          </a:p>
        </p:txBody>
      </p:sp>
      <p:sp>
        <p:nvSpPr>
          <p:cNvPr id="482330" name="Line 26"/>
          <p:cNvSpPr>
            <a:spLocks noChangeShapeType="1"/>
          </p:cNvSpPr>
          <p:nvPr/>
        </p:nvSpPr>
        <p:spPr bwMode="auto">
          <a:xfrm>
            <a:off x="4449763" y="3868738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1" name="Line 27"/>
          <p:cNvSpPr>
            <a:spLocks noChangeShapeType="1"/>
          </p:cNvSpPr>
          <p:nvPr/>
        </p:nvSpPr>
        <p:spPr bwMode="auto">
          <a:xfrm>
            <a:off x="2890838" y="30083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2" name="Freeform 28"/>
          <p:cNvSpPr>
            <a:spLocks/>
          </p:cNvSpPr>
          <p:nvPr/>
        </p:nvSpPr>
        <p:spPr bwMode="auto">
          <a:xfrm>
            <a:off x="2592388" y="3792538"/>
            <a:ext cx="144462" cy="115887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91" y="0"/>
              </a:cxn>
            </a:cxnLst>
            <a:rect l="0" t="0" r="r" b="b"/>
            <a:pathLst>
              <a:path w="91" h="73">
                <a:moveTo>
                  <a:pt x="0" y="73"/>
                </a:moveTo>
                <a:cubicBezTo>
                  <a:pt x="29" y="29"/>
                  <a:pt x="37" y="0"/>
                  <a:pt x="91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3" name="Freeform 29"/>
          <p:cNvSpPr>
            <a:spLocks/>
          </p:cNvSpPr>
          <p:nvPr/>
        </p:nvSpPr>
        <p:spPr bwMode="auto">
          <a:xfrm>
            <a:off x="2838450" y="3994150"/>
            <a:ext cx="250825" cy="160338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00" y="19"/>
              </a:cxn>
              <a:cxn ang="0">
                <a:pos x="154" y="1"/>
              </a:cxn>
              <a:cxn ang="0">
                <a:pos x="145" y="10"/>
              </a:cxn>
            </a:cxnLst>
            <a:rect l="0" t="0" r="r" b="b"/>
            <a:pathLst>
              <a:path w="158" h="101">
                <a:moveTo>
                  <a:pt x="0" y="101"/>
                </a:moveTo>
                <a:cubicBezTo>
                  <a:pt x="72" y="52"/>
                  <a:pt x="38" y="79"/>
                  <a:pt x="100" y="19"/>
                </a:cubicBezTo>
                <a:cubicBezTo>
                  <a:pt x="114" y="6"/>
                  <a:pt x="136" y="7"/>
                  <a:pt x="154" y="1"/>
                </a:cubicBezTo>
                <a:cubicBezTo>
                  <a:pt x="158" y="0"/>
                  <a:pt x="148" y="7"/>
                  <a:pt x="145" y="1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4" name="Freeform 30"/>
          <p:cNvSpPr>
            <a:spLocks/>
          </p:cNvSpPr>
          <p:nvPr/>
        </p:nvSpPr>
        <p:spPr bwMode="auto">
          <a:xfrm>
            <a:off x="2938463" y="3721100"/>
            <a:ext cx="201612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5" name="Freeform 31"/>
          <p:cNvSpPr>
            <a:spLocks/>
          </p:cNvSpPr>
          <p:nvPr/>
        </p:nvSpPr>
        <p:spPr bwMode="auto">
          <a:xfrm>
            <a:off x="2520950" y="4067175"/>
            <a:ext cx="273050" cy="331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9" y="100"/>
              </a:cxn>
              <a:cxn ang="0">
                <a:pos x="154" y="155"/>
              </a:cxn>
              <a:cxn ang="0">
                <a:pos x="172" y="209"/>
              </a:cxn>
            </a:cxnLst>
            <a:rect l="0" t="0" r="r" b="b"/>
            <a:pathLst>
              <a:path w="172" h="209">
                <a:moveTo>
                  <a:pt x="0" y="0"/>
                </a:moveTo>
                <a:cubicBezTo>
                  <a:pt x="17" y="52"/>
                  <a:pt x="61" y="77"/>
                  <a:pt x="109" y="100"/>
                </a:cubicBezTo>
                <a:cubicBezTo>
                  <a:pt x="122" y="120"/>
                  <a:pt x="142" y="134"/>
                  <a:pt x="154" y="155"/>
                </a:cubicBezTo>
                <a:cubicBezTo>
                  <a:pt x="163" y="172"/>
                  <a:pt x="172" y="209"/>
                  <a:pt x="172" y="2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6" name="Freeform 32"/>
          <p:cNvSpPr>
            <a:spLocks/>
          </p:cNvSpPr>
          <p:nvPr/>
        </p:nvSpPr>
        <p:spPr bwMode="auto">
          <a:xfrm>
            <a:off x="2765425" y="3879850"/>
            <a:ext cx="173038" cy="57150"/>
          </a:xfrm>
          <a:custGeom>
            <a:avLst/>
            <a:gdLst/>
            <a:ahLst/>
            <a:cxnLst>
              <a:cxn ang="0">
                <a:pos x="0" y="36"/>
              </a:cxn>
              <a:cxn ang="0">
                <a:pos x="82" y="0"/>
              </a:cxn>
              <a:cxn ang="0">
                <a:pos x="109" y="9"/>
              </a:cxn>
            </a:cxnLst>
            <a:rect l="0" t="0" r="r" b="b"/>
            <a:pathLst>
              <a:path w="109" h="36">
                <a:moveTo>
                  <a:pt x="0" y="36"/>
                </a:moveTo>
                <a:cubicBezTo>
                  <a:pt x="65" y="15"/>
                  <a:pt x="39" y="29"/>
                  <a:pt x="82" y="0"/>
                </a:cubicBezTo>
                <a:cubicBezTo>
                  <a:pt x="91" y="3"/>
                  <a:pt x="109" y="9"/>
                  <a:pt x="109" y="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7" name="Freeform 33"/>
          <p:cNvSpPr>
            <a:spLocks/>
          </p:cNvSpPr>
          <p:nvPr/>
        </p:nvSpPr>
        <p:spPr bwMode="auto">
          <a:xfrm>
            <a:off x="2736850" y="4140200"/>
            <a:ext cx="476250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" y="63"/>
              </a:cxn>
              <a:cxn ang="0">
                <a:pos x="300" y="36"/>
              </a:cxn>
            </a:cxnLst>
            <a:rect l="0" t="0" r="r" b="b"/>
            <a:pathLst>
              <a:path w="300" h="63">
                <a:moveTo>
                  <a:pt x="0" y="0"/>
                </a:moveTo>
                <a:cubicBezTo>
                  <a:pt x="31" y="20"/>
                  <a:pt x="65" y="51"/>
                  <a:pt x="100" y="63"/>
                </a:cubicBezTo>
                <a:cubicBezTo>
                  <a:pt x="182" y="51"/>
                  <a:pt x="216" y="36"/>
                  <a:pt x="300" y="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8" name="Freeform 34"/>
          <p:cNvSpPr>
            <a:spLocks/>
          </p:cNvSpPr>
          <p:nvPr/>
        </p:nvSpPr>
        <p:spPr bwMode="auto">
          <a:xfrm>
            <a:off x="2586038" y="3552825"/>
            <a:ext cx="457200" cy="244475"/>
          </a:xfrm>
          <a:custGeom>
            <a:avLst/>
            <a:gdLst/>
            <a:ahLst/>
            <a:cxnLst>
              <a:cxn ang="0">
                <a:pos x="0" y="110"/>
              </a:cxn>
              <a:cxn ang="0">
                <a:pos x="37" y="0"/>
              </a:cxn>
              <a:cxn ang="0">
                <a:pos x="164" y="19"/>
              </a:cxn>
            </a:cxnLst>
            <a:rect l="0" t="0" r="r" b="b"/>
            <a:pathLst>
              <a:path w="164" h="110">
                <a:moveTo>
                  <a:pt x="0" y="110"/>
                </a:moveTo>
                <a:cubicBezTo>
                  <a:pt x="7" y="61"/>
                  <a:pt x="3" y="34"/>
                  <a:pt x="37" y="0"/>
                </a:cubicBezTo>
                <a:cubicBezTo>
                  <a:pt x="73" y="4"/>
                  <a:pt x="125" y="19"/>
                  <a:pt x="164" y="1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39" name="Rectangle 35"/>
          <p:cNvSpPr>
            <a:spLocks noChangeArrowheads="1"/>
          </p:cNvSpPr>
          <p:nvPr/>
        </p:nvSpPr>
        <p:spPr bwMode="auto">
          <a:xfrm>
            <a:off x="2967038" y="3032125"/>
            <a:ext cx="2486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Enzymatic Digestion</a:t>
            </a:r>
          </a:p>
        </p:txBody>
      </p:sp>
      <p:sp>
        <p:nvSpPr>
          <p:cNvPr id="482340" name="Line 36"/>
          <p:cNvSpPr>
            <a:spLocks noChangeShapeType="1"/>
          </p:cNvSpPr>
          <p:nvPr/>
        </p:nvSpPr>
        <p:spPr bwMode="auto">
          <a:xfrm flipV="1">
            <a:off x="3098800" y="2716213"/>
            <a:ext cx="284163" cy="15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1" name="Line 37"/>
          <p:cNvSpPr>
            <a:spLocks noChangeShapeType="1"/>
          </p:cNvSpPr>
          <p:nvPr/>
        </p:nvSpPr>
        <p:spPr bwMode="auto">
          <a:xfrm flipV="1">
            <a:off x="2433638" y="1970088"/>
            <a:ext cx="228600" cy="152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2" name="Line 38"/>
          <p:cNvSpPr>
            <a:spLocks noChangeShapeType="1"/>
          </p:cNvSpPr>
          <p:nvPr/>
        </p:nvSpPr>
        <p:spPr bwMode="auto">
          <a:xfrm>
            <a:off x="3048000" y="4175125"/>
            <a:ext cx="123825" cy="142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3" name="Line 39"/>
          <p:cNvSpPr>
            <a:spLocks noChangeShapeType="1"/>
          </p:cNvSpPr>
          <p:nvPr/>
        </p:nvSpPr>
        <p:spPr bwMode="auto">
          <a:xfrm>
            <a:off x="2438400" y="3794125"/>
            <a:ext cx="157163" cy="857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4" name="Rectangle 40"/>
          <p:cNvSpPr>
            <a:spLocks noChangeArrowheads="1"/>
          </p:cNvSpPr>
          <p:nvPr/>
        </p:nvSpPr>
        <p:spPr bwMode="auto">
          <a:xfrm>
            <a:off x="304800" y="150813"/>
            <a:ext cx="11874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13528A"/>
                </a:solidFill>
              </a:rPr>
              <a:t>Protein</a:t>
            </a:r>
          </a:p>
          <a:p>
            <a:pPr eaLnBrk="0" hangingPunct="0"/>
            <a:r>
              <a:rPr lang="en-US" sz="2000">
                <a:solidFill>
                  <a:srgbClr val="13528A"/>
                </a:solidFill>
              </a:rPr>
              <a:t>Complex</a:t>
            </a:r>
          </a:p>
        </p:txBody>
      </p:sp>
      <p:sp>
        <p:nvSpPr>
          <p:cNvPr id="482345" name="Line 41"/>
          <p:cNvSpPr>
            <a:spLocks noChangeShapeType="1"/>
          </p:cNvSpPr>
          <p:nvPr/>
        </p:nvSpPr>
        <p:spPr bwMode="auto">
          <a:xfrm>
            <a:off x="2890838" y="12938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6" name="Rectangle 42"/>
          <p:cNvSpPr>
            <a:spLocks noChangeArrowheads="1"/>
          </p:cNvSpPr>
          <p:nvPr/>
        </p:nvSpPr>
        <p:spPr bwMode="auto">
          <a:xfrm>
            <a:off x="2967038" y="1217613"/>
            <a:ext cx="28686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Chemical Cross-Linking</a:t>
            </a:r>
          </a:p>
        </p:txBody>
      </p:sp>
      <p:sp>
        <p:nvSpPr>
          <p:cNvPr id="482347" name="Rectangle 43"/>
          <p:cNvSpPr>
            <a:spLocks noChangeArrowheads="1"/>
          </p:cNvSpPr>
          <p:nvPr/>
        </p:nvSpPr>
        <p:spPr bwMode="auto">
          <a:xfrm>
            <a:off x="6167438" y="3336925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MS</a:t>
            </a:r>
          </a:p>
        </p:txBody>
      </p:sp>
      <p:sp>
        <p:nvSpPr>
          <p:cNvPr id="482348" name="Freeform 44"/>
          <p:cNvSpPr>
            <a:spLocks/>
          </p:cNvSpPr>
          <p:nvPr/>
        </p:nvSpPr>
        <p:spPr bwMode="auto">
          <a:xfrm>
            <a:off x="2433638" y="141288"/>
            <a:ext cx="1066800" cy="1038225"/>
          </a:xfrm>
          <a:custGeom>
            <a:avLst/>
            <a:gdLst/>
            <a:ahLst/>
            <a:cxnLst>
              <a:cxn ang="0">
                <a:pos x="395" y="182"/>
              </a:cxn>
              <a:cxn ang="0">
                <a:pos x="204" y="263"/>
              </a:cxn>
              <a:cxn ang="0">
                <a:pos x="159" y="372"/>
              </a:cxn>
              <a:cxn ang="0">
                <a:pos x="150" y="400"/>
              </a:cxn>
              <a:cxn ang="0">
                <a:pos x="159" y="454"/>
              </a:cxn>
              <a:cxn ang="0">
                <a:pos x="259" y="509"/>
              </a:cxn>
              <a:cxn ang="0">
                <a:pos x="341" y="500"/>
              </a:cxn>
              <a:cxn ang="0">
                <a:pos x="314" y="354"/>
              </a:cxn>
              <a:cxn ang="0">
                <a:pos x="77" y="327"/>
              </a:cxn>
              <a:cxn ang="0">
                <a:pos x="68" y="191"/>
              </a:cxn>
              <a:cxn ang="0">
                <a:pos x="332" y="136"/>
              </a:cxn>
              <a:cxn ang="0">
                <a:pos x="414" y="109"/>
              </a:cxn>
              <a:cxn ang="0">
                <a:pos x="441" y="100"/>
              </a:cxn>
              <a:cxn ang="0">
                <a:pos x="450" y="72"/>
              </a:cxn>
              <a:cxn ang="0">
                <a:pos x="332" y="0"/>
              </a:cxn>
              <a:cxn ang="0">
                <a:pos x="241" y="18"/>
              </a:cxn>
              <a:cxn ang="0">
                <a:pos x="195" y="63"/>
              </a:cxn>
              <a:cxn ang="0">
                <a:pos x="168" y="91"/>
              </a:cxn>
              <a:cxn ang="0">
                <a:pos x="250" y="200"/>
              </a:cxn>
              <a:cxn ang="0">
                <a:pos x="441" y="263"/>
              </a:cxn>
              <a:cxn ang="0">
                <a:pos x="514" y="282"/>
              </a:cxn>
              <a:cxn ang="0">
                <a:pos x="568" y="300"/>
              </a:cxn>
              <a:cxn ang="0">
                <a:pos x="495" y="563"/>
              </a:cxn>
              <a:cxn ang="0">
                <a:pos x="304" y="654"/>
              </a:cxn>
              <a:cxn ang="0">
                <a:pos x="177" y="645"/>
              </a:cxn>
              <a:cxn ang="0">
                <a:pos x="86" y="563"/>
              </a:cxn>
              <a:cxn ang="0">
                <a:pos x="68" y="509"/>
              </a:cxn>
              <a:cxn ang="0">
                <a:pos x="86" y="472"/>
              </a:cxn>
              <a:cxn ang="0">
                <a:pos x="204" y="427"/>
              </a:cxn>
              <a:cxn ang="0">
                <a:pos x="450" y="391"/>
              </a:cxn>
              <a:cxn ang="0">
                <a:pos x="559" y="291"/>
              </a:cxn>
              <a:cxn ang="0">
                <a:pos x="568" y="172"/>
              </a:cxn>
              <a:cxn ang="0">
                <a:pos x="504" y="145"/>
              </a:cxn>
              <a:cxn ang="0">
                <a:pos x="423" y="209"/>
              </a:cxn>
              <a:cxn ang="0">
                <a:pos x="468" y="427"/>
              </a:cxn>
              <a:cxn ang="0">
                <a:pos x="450" y="545"/>
              </a:cxn>
              <a:cxn ang="0">
                <a:pos x="395" y="609"/>
              </a:cxn>
            </a:cxnLst>
            <a:rect l="0" t="0" r="r" b="b"/>
            <a:pathLst>
              <a:path w="672" h="654">
                <a:moveTo>
                  <a:pt x="395" y="182"/>
                </a:moveTo>
                <a:cubicBezTo>
                  <a:pt x="288" y="211"/>
                  <a:pt x="247" y="188"/>
                  <a:pt x="204" y="263"/>
                </a:cubicBezTo>
                <a:cubicBezTo>
                  <a:pt x="185" y="295"/>
                  <a:pt x="171" y="337"/>
                  <a:pt x="159" y="372"/>
                </a:cubicBezTo>
                <a:cubicBezTo>
                  <a:pt x="156" y="381"/>
                  <a:pt x="150" y="400"/>
                  <a:pt x="150" y="400"/>
                </a:cubicBezTo>
                <a:cubicBezTo>
                  <a:pt x="153" y="418"/>
                  <a:pt x="152" y="437"/>
                  <a:pt x="159" y="454"/>
                </a:cubicBezTo>
                <a:cubicBezTo>
                  <a:pt x="174" y="488"/>
                  <a:pt x="230" y="497"/>
                  <a:pt x="259" y="509"/>
                </a:cubicBezTo>
                <a:cubicBezTo>
                  <a:pt x="286" y="506"/>
                  <a:pt x="315" y="509"/>
                  <a:pt x="341" y="500"/>
                </a:cubicBezTo>
                <a:cubicBezTo>
                  <a:pt x="411" y="476"/>
                  <a:pt x="362" y="375"/>
                  <a:pt x="314" y="354"/>
                </a:cubicBezTo>
                <a:cubicBezTo>
                  <a:pt x="234" y="319"/>
                  <a:pt x="176" y="332"/>
                  <a:pt x="77" y="327"/>
                </a:cubicBezTo>
                <a:cubicBezTo>
                  <a:pt x="6" y="303"/>
                  <a:pt x="0" y="230"/>
                  <a:pt x="68" y="191"/>
                </a:cubicBezTo>
                <a:cubicBezTo>
                  <a:pt x="145" y="147"/>
                  <a:pt x="249" y="161"/>
                  <a:pt x="332" y="136"/>
                </a:cubicBezTo>
                <a:cubicBezTo>
                  <a:pt x="360" y="128"/>
                  <a:pt x="387" y="118"/>
                  <a:pt x="414" y="109"/>
                </a:cubicBezTo>
                <a:cubicBezTo>
                  <a:pt x="423" y="106"/>
                  <a:pt x="441" y="100"/>
                  <a:pt x="441" y="100"/>
                </a:cubicBezTo>
                <a:cubicBezTo>
                  <a:pt x="444" y="91"/>
                  <a:pt x="453" y="81"/>
                  <a:pt x="450" y="72"/>
                </a:cubicBezTo>
                <a:cubicBezTo>
                  <a:pt x="438" y="35"/>
                  <a:pt x="368" y="9"/>
                  <a:pt x="332" y="0"/>
                </a:cubicBezTo>
                <a:cubicBezTo>
                  <a:pt x="302" y="6"/>
                  <a:pt x="269" y="5"/>
                  <a:pt x="241" y="18"/>
                </a:cubicBezTo>
                <a:cubicBezTo>
                  <a:pt x="222" y="27"/>
                  <a:pt x="210" y="48"/>
                  <a:pt x="195" y="63"/>
                </a:cubicBezTo>
                <a:cubicBezTo>
                  <a:pt x="186" y="72"/>
                  <a:pt x="168" y="91"/>
                  <a:pt x="168" y="91"/>
                </a:cubicBezTo>
                <a:cubicBezTo>
                  <a:pt x="178" y="181"/>
                  <a:pt x="169" y="184"/>
                  <a:pt x="250" y="200"/>
                </a:cubicBezTo>
                <a:cubicBezTo>
                  <a:pt x="313" y="225"/>
                  <a:pt x="376" y="245"/>
                  <a:pt x="441" y="263"/>
                </a:cubicBezTo>
                <a:cubicBezTo>
                  <a:pt x="465" y="270"/>
                  <a:pt x="490" y="276"/>
                  <a:pt x="514" y="282"/>
                </a:cubicBezTo>
                <a:cubicBezTo>
                  <a:pt x="532" y="287"/>
                  <a:pt x="568" y="300"/>
                  <a:pt x="568" y="300"/>
                </a:cubicBezTo>
                <a:cubicBezTo>
                  <a:pt x="672" y="404"/>
                  <a:pt x="594" y="499"/>
                  <a:pt x="495" y="563"/>
                </a:cubicBezTo>
                <a:cubicBezTo>
                  <a:pt x="451" y="632"/>
                  <a:pt x="379" y="642"/>
                  <a:pt x="304" y="654"/>
                </a:cubicBezTo>
                <a:cubicBezTo>
                  <a:pt x="262" y="651"/>
                  <a:pt x="219" y="652"/>
                  <a:pt x="177" y="645"/>
                </a:cubicBezTo>
                <a:cubicBezTo>
                  <a:pt x="164" y="643"/>
                  <a:pt x="99" y="577"/>
                  <a:pt x="86" y="563"/>
                </a:cubicBezTo>
                <a:cubicBezTo>
                  <a:pt x="80" y="545"/>
                  <a:pt x="74" y="527"/>
                  <a:pt x="68" y="509"/>
                </a:cubicBezTo>
                <a:cubicBezTo>
                  <a:pt x="64" y="496"/>
                  <a:pt x="78" y="483"/>
                  <a:pt x="86" y="472"/>
                </a:cubicBezTo>
                <a:cubicBezTo>
                  <a:pt x="116" y="431"/>
                  <a:pt x="157" y="434"/>
                  <a:pt x="204" y="427"/>
                </a:cubicBezTo>
                <a:cubicBezTo>
                  <a:pt x="281" y="402"/>
                  <a:pt x="370" y="398"/>
                  <a:pt x="450" y="391"/>
                </a:cubicBezTo>
                <a:cubicBezTo>
                  <a:pt x="497" y="375"/>
                  <a:pt x="531" y="332"/>
                  <a:pt x="559" y="291"/>
                </a:cubicBezTo>
                <a:cubicBezTo>
                  <a:pt x="572" y="250"/>
                  <a:pt x="592" y="216"/>
                  <a:pt x="568" y="172"/>
                </a:cubicBezTo>
                <a:cubicBezTo>
                  <a:pt x="563" y="162"/>
                  <a:pt x="516" y="149"/>
                  <a:pt x="504" y="145"/>
                </a:cubicBezTo>
                <a:cubicBezTo>
                  <a:pt x="452" y="162"/>
                  <a:pt x="439" y="160"/>
                  <a:pt x="423" y="209"/>
                </a:cubicBezTo>
                <a:cubicBezTo>
                  <a:pt x="430" y="287"/>
                  <a:pt x="444" y="354"/>
                  <a:pt x="468" y="427"/>
                </a:cubicBezTo>
                <a:cubicBezTo>
                  <a:pt x="464" y="467"/>
                  <a:pt x="474" y="513"/>
                  <a:pt x="450" y="545"/>
                </a:cubicBezTo>
                <a:cubicBezTo>
                  <a:pt x="375" y="645"/>
                  <a:pt x="421" y="556"/>
                  <a:pt x="395" y="6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49" name="Line 45"/>
          <p:cNvSpPr>
            <a:spLocks noChangeShapeType="1"/>
          </p:cNvSpPr>
          <p:nvPr/>
        </p:nvSpPr>
        <p:spPr bwMode="auto">
          <a:xfrm flipV="1">
            <a:off x="2992438" y="150813"/>
            <a:ext cx="512762" cy="301625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0" name="Freeform 46"/>
          <p:cNvSpPr>
            <a:spLocks/>
          </p:cNvSpPr>
          <p:nvPr/>
        </p:nvSpPr>
        <p:spPr bwMode="auto">
          <a:xfrm>
            <a:off x="3271838" y="750888"/>
            <a:ext cx="393700" cy="508000"/>
          </a:xfrm>
          <a:custGeom>
            <a:avLst/>
            <a:gdLst/>
            <a:ahLst/>
            <a:cxnLst>
              <a:cxn ang="0">
                <a:pos x="104" y="112"/>
              </a:cxn>
              <a:cxn ang="0">
                <a:pos x="8" y="160"/>
              </a:cxn>
              <a:cxn ang="0">
                <a:pos x="56" y="208"/>
              </a:cxn>
              <a:cxn ang="0">
                <a:pos x="200" y="160"/>
              </a:cxn>
              <a:cxn ang="0">
                <a:pos x="248" y="64"/>
              </a:cxn>
              <a:cxn ang="0">
                <a:pos x="200" y="16"/>
              </a:cxn>
              <a:cxn ang="0">
                <a:pos x="104" y="16"/>
              </a:cxn>
              <a:cxn ang="0">
                <a:pos x="152" y="112"/>
              </a:cxn>
              <a:cxn ang="0">
                <a:pos x="200" y="112"/>
              </a:cxn>
              <a:cxn ang="0">
                <a:pos x="200" y="208"/>
              </a:cxn>
              <a:cxn ang="0">
                <a:pos x="200" y="304"/>
              </a:cxn>
              <a:cxn ang="0">
                <a:pos x="104" y="304"/>
              </a:cxn>
              <a:cxn ang="0">
                <a:pos x="56" y="256"/>
              </a:cxn>
              <a:cxn ang="0">
                <a:pos x="8" y="256"/>
              </a:cxn>
              <a:cxn ang="0">
                <a:pos x="56" y="160"/>
              </a:cxn>
              <a:cxn ang="0">
                <a:pos x="104" y="112"/>
              </a:cxn>
            </a:cxnLst>
            <a:rect l="0" t="0" r="r" b="b"/>
            <a:pathLst>
              <a:path w="248" h="320">
                <a:moveTo>
                  <a:pt x="104" y="112"/>
                </a:moveTo>
                <a:cubicBezTo>
                  <a:pt x="96" y="112"/>
                  <a:pt x="16" y="144"/>
                  <a:pt x="8" y="160"/>
                </a:cubicBezTo>
                <a:cubicBezTo>
                  <a:pt x="0" y="176"/>
                  <a:pt x="24" y="208"/>
                  <a:pt x="56" y="208"/>
                </a:cubicBezTo>
                <a:cubicBezTo>
                  <a:pt x="88" y="208"/>
                  <a:pt x="168" y="184"/>
                  <a:pt x="200" y="160"/>
                </a:cubicBezTo>
                <a:cubicBezTo>
                  <a:pt x="232" y="136"/>
                  <a:pt x="248" y="88"/>
                  <a:pt x="248" y="64"/>
                </a:cubicBezTo>
                <a:cubicBezTo>
                  <a:pt x="248" y="40"/>
                  <a:pt x="224" y="24"/>
                  <a:pt x="200" y="16"/>
                </a:cubicBezTo>
                <a:cubicBezTo>
                  <a:pt x="176" y="8"/>
                  <a:pt x="112" y="0"/>
                  <a:pt x="104" y="16"/>
                </a:cubicBezTo>
                <a:cubicBezTo>
                  <a:pt x="96" y="32"/>
                  <a:pt x="136" y="96"/>
                  <a:pt x="152" y="112"/>
                </a:cubicBezTo>
                <a:cubicBezTo>
                  <a:pt x="168" y="128"/>
                  <a:pt x="192" y="96"/>
                  <a:pt x="200" y="112"/>
                </a:cubicBezTo>
                <a:cubicBezTo>
                  <a:pt x="208" y="128"/>
                  <a:pt x="200" y="176"/>
                  <a:pt x="200" y="208"/>
                </a:cubicBezTo>
                <a:cubicBezTo>
                  <a:pt x="200" y="240"/>
                  <a:pt x="216" y="288"/>
                  <a:pt x="200" y="304"/>
                </a:cubicBezTo>
                <a:cubicBezTo>
                  <a:pt x="184" y="320"/>
                  <a:pt x="128" y="312"/>
                  <a:pt x="104" y="304"/>
                </a:cubicBezTo>
                <a:cubicBezTo>
                  <a:pt x="80" y="296"/>
                  <a:pt x="72" y="264"/>
                  <a:pt x="56" y="256"/>
                </a:cubicBezTo>
                <a:cubicBezTo>
                  <a:pt x="40" y="248"/>
                  <a:pt x="8" y="272"/>
                  <a:pt x="8" y="256"/>
                </a:cubicBezTo>
                <a:cubicBezTo>
                  <a:pt x="8" y="240"/>
                  <a:pt x="40" y="184"/>
                  <a:pt x="56" y="160"/>
                </a:cubicBezTo>
                <a:cubicBezTo>
                  <a:pt x="72" y="136"/>
                  <a:pt x="112" y="112"/>
                  <a:pt x="104" y="112"/>
                </a:cubicBezTo>
                <a:close/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1" name="Freeform 47"/>
          <p:cNvSpPr>
            <a:spLocks/>
          </p:cNvSpPr>
          <p:nvPr/>
        </p:nvSpPr>
        <p:spPr bwMode="auto">
          <a:xfrm rot="4333415">
            <a:off x="1730375" y="544513"/>
            <a:ext cx="1117600" cy="838200"/>
          </a:xfrm>
          <a:custGeom>
            <a:avLst/>
            <a:gdLst/>
            <a:ahLst/>
            <a:cxnLst>
              <a:cxn ang="0">
                <a:pos x="304" y="208"/>
              </a:cxn>
              <a:cxn ang="0">
                <a:pos x="256" y="304"/>
              </a:cxn>
              <a:cxn ang="0">
                <a:pos x="256" y="496"/>
              </a:cxn>
              <a:cxn ang="0">
                <a:pos x="304" y="496"/>
              </a:cxn>
              <a:cxn ang="0">
                <a:pos x="448" y="448"/>
              </a:cxn>
              <a:cxn ang="0">
                <a:pos x="592" y="304"/>
              </a:cxn>
              <a:cxn ang="0">
                <a:pos x="544" y="256"/>
              </a:cxn>
              <a:cxn ang="0">
                <a:pos x="448" y="160"/>
              </a:cxn>
              <a:cxn ang="0">
                <a:pos x="352" y="112"/>
              </a:cxn>
              <a:cxn ang="0">
                <a:pos x="160" y="160"/>
              </a:cxn>
              <a:cxn ang="0">
                <a:pos x="160" y="256"/>
              </a:cxn>
              <a:cxn ang="0">
                <a:pos x="256" y="304"/>
              </a:cxn>
              <a:cxn ang="0">
                <a:pos x="448" y="304"/>
              </a:cxn>
              <a:cxn ang="0">
                <a:pos x="544" y="208"/>
              </a:cxn>
              <a:cxn ang="0">
                <a:pos x="640" y="208"/>
              </a:cxn>
              <a:cxn ang="0">
                <a:pos x="688" y="400"/>
              </a:cxn>
              <a:cxn ang="0">
                <a:pos x="544" y="448"/>
              </a:cxn>
              <a:cxn ang="0">
                <a:pos x="400" y="400"/>
              </a:cxn>
              <a:cxn ang="0">
                <a:pos x="400" y="304"/>
              </a:cxn>
              <a:cxn ang="0">
                <a:pos x="352" y="208"/>
              </a:cxn>
              <a:cxn ang="0">
                <a:pos x="304" y="304"/>
              </a:cxn>
              <a:cxn ang="0">
                <a:pos x="160" y="448"/>
              </a:cxn>
              <a:cxn ang="0">
                <a:pos x="16" y="400"/>
              </a:cxn>
              <a:cxn ang="0">
                <a:pos x="64" y="304"/>
              </a:cxn>
              <a:cxn ang="0">
                <a:pos x="208" y="208"/>
              </a:cxn>
              <a:cxn ang="0">
                <a:pos x="256" y="112"/>
              </a:cxn>
              <a:cxn ang="0">
                <a:pos x="256" y="16"/>
              </a:cxn>
              <a:cxn ang="0">
                <a:pos x="304" y="16"/>
              </a:cxn>
            </a:cxnLst>
            <a:rect l="0" t="0" r="r" b="b"/>
            <a:pathLst>
              <a:path w="704" h="528">
                <a:moveTo>
                  <a:pt x="304" y="208"/>
                </a:moveTo>
                <a:cubicBezTo>
                  <a:pt x="284" y="232"/>
                  <a:pt x="264" y="256"/>
                  <a:pt x="256" y="304"/>
                </a:cubicBezTo>
                <a:cubicBezTo>
                  <a:pt x="248" y="352"/>
                  <a:pt x="248" y="464"/>
                  <a:pt x="256" y="496"/>
                </a:cubicBezTo>
                <a:cubicBezTo>
                  <a:pt x="264" y="528"/>
                  <a:pt x="272" y="504"/>
                  <a:pt x="304" y="496"/>
                </a:cubicBezTo>
                <a:cubicBezTo>
                  <a:pt x="336" y="488"/>
                  <a:pt x="400" y="480"/>
                  <a:pt x="448" y="448"/>
                </a:cubicBezTo>
                <a:cubicBezTo>
                  <a:pt x="496" y="416"/>
                  <a:pt x="576" y="336"/>
                  <a:pt x="592" y="304"/>
                </a:cubicBezTo>
                <a:cubicBezTo>
                  <a:pt x="608" y="272"/>
                  <a:pt x="568" y="280"/>
                  <a:pt x="544" y="256"/>
                </a:cubicBezTo>
                <a:cubicBezTo>
                  <a:pt x="520" y="232"/>
                  <a:pt x="480" y="184"/>
                  <a:pt x="448" y="160"/>
                </a:cubicBezTo>
                <a:cubicBezTo>
                  <a:pt x="416" y="136"/>
                  <a:pt x="400" y="112"/>
                  <a:pt x="352" y="112"/>
                </a:cubicBezTo>
                <a:cubicBezTo>
                  <a:pt x="304" y="112"/>
                  <a:pt x="192" y="136"/>
                  <a:pt x="160" y="160"/>
                </a:cubicBezTo>
                <a:cubicBezTo>
                  <a:pt x="128" y="184"/>
                  <a:pt x="144" y="232"/>
                  <a:pt x="160" y="256"/>
                </a:cubicBezTo>
                <a:cubicBezTo>
                  <a:pt x="176" y="280"/>
                  <a:pt x="208" y="296"/>
                  <a:pt x="256" y="304"/>
                </a:cubicBezTo>
                <a:cubicBezTo>
                  <a:pt x="304" y="312"/>
                  <a:pt x="400" y="320"/>
                  <a:pt x="448" y="304"/>
                </a:cubicBezTo>
                <a:cubicBezTo>
                  <a:pt x="496" y="288"/>
                  <a:pt x="512" y="224"/>
                  <a:pt x="544" y="208"/>
                </a:cubicBezTo>
                <a:cubicBezTo>
                  <a:pt x="576" y="192"/>
                  <a:pt x="616" y="176"/>
                  <a:pt x="640" y="208"/>
                </a:cubicBezTo>
                <a:cubicBezTo>
                  <a:pt x="664" y="240"/>
                  <a:pt x="704" y="360"/>
                  <a:pt x="688" y="400"/>
                </a:cubicBezTo>
                <a:cubicBezTo>
                  <a:pt x="672" y="440"/>
                  <a:pt x="592" y="448"/>
                  <a:pt x="544" y="448"/>
                </a:cubicBezTo>
                <a:cubicBezTo>
                  <a:pt x="496" y="448"/>
                  <a:pt x="424" y="424"/>
                  <a:pt x="400" y="400"/>
                </a:cubicBezTo>
                <a:cubicBezTo>
                  <a:pt x="376" y="376"/>
                  <a:pt x="408" y="336"/>
                  <a:pt x="400" y="304"/>
                </a:cubicBezTo>
                <a:cubicBezTo>
                  <a:pt x="392" y="272"/>
                  <a:pt x="368" y="208"/>
                  <a:pt x="352" y="208"/>
                </a:cubicBezTo>
                <a:cubicBezTo>
                  <a:pt x="336" y="208"/>
                  <a:pt x="336" y="264"/>
                  <a:pt x="304" y="304"/>
                </a:cubicBezTo>
                <a:cubicBezTo>
                  <a:pt x="272" y="344"/>
                  <a:pt x="208" y="432"/>
                  <a:pt x="160" y="448"/>
                </a:cubicBezTo>
                <a:cubicBezTo>
                  <a:pt x="112" y="464"/>
                  <a:pt x="32" y="424"/>
                  <a:pt x="16" y="400"/>
                </a:cubicBezTo>
                <a:cubicBezTo>
                  <a:pt x="0" y="376"/>
                  <a:pt x="32" y="336"/>
                  <a:pt x="64" y="304"/>
                </a:cubicBezTo>
                <a:cubicBezTo>
                  <a:pt x="96" y="272"/>
                  <a:pt x="176" y="240"/>
                  <a:pt x="208" y="208"/>
                </a:cubicBezTo>
                <a:cubicBezTo>
                  <a:pt x="240" y="176"/>
                  <a:pt x="248" y="144"/>
                  <a:pt x="256" y="112"/>
                </a:cubicBezTo>
                <a:cubicBezTo>
                  <a:pt x="264" y="80"/>
                  <a:pt x="248" y="32"/>
                  <a:pt x="256" y="16"/>
                </a:cubicBezTo>
                <a:cubicBezTo>
                  <a:pt x="264" y="0"/>
                  <a:pt x="296" y="16"/>
                  <a:pt x="304" y="16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2" name="Freeform 48"/>
          <p:cNvSpPr>
            <a:spLocks/>
          </p:cNvSpPr>
          <p:nvPr/>
        </p:nvSpPr>
        <p:spPr bwMode="auto">
          <a:xfrm>
            <a:off x="2540000" y="1665288"/>
            <a:ext cx="1066800" cy="1038225"/>
          </a:xfrm>
          <a:custGeom>
            <a:avLst/>
            <a:gdLst/>
            <a:ahLst/>
            <a:cxnLst>
              <a:cxn ang="0">
                <a:pos x="395" y="182"/>
              </a:cxn>
              <a:cxn ang="0">
                <a:pos x="204" y="263"/>
              </a:cxn>
              <a:cxn ang="0">
                <a:pos x="159" y="372"/>
              </a:cxn>
              <a:cxn ang="0">
                <a:pos x="150" y="400"/>
              </a:cxn>
              <a:cxn ang="0">
                <a:pos x="159" y="454"/>
              </a:cxn>
              <a:cxn ang="0">
                <a:pos x="259" y="509"/>
              </a:cxn>
              <a:cxn ang="0">
                <a:pos x="341" y="500"/>
              </a:cxn>
              <a:cxn ang="0">
                <a:pos x="314" y="354"/>
              </a:cxn>
              <a:cxn ang="0">
                <a:pos x="77" y="327"/>
              </a:cxn>
              <a:cxn ang="0">
                <a:pos x="68" y="191"/>
              </a:cxn>
              <a:cxn ang="0">
                <a:pos x="332" y="136"/>
              </a:cxn>
              <a:cxn ang="0">
                <a:pos x="414" y="109"/>
              </a:cxn>
              <a:cxn ang="0">
                <a:pos x="441" y="100"/>
              </a:cxn>
              <a:cxn ang="0">
                <a:pos x="450" y="72"/>
              </a:cxn>
              <a:cxn ang="0">
                <a:pos x="332" y="0"/>
              </a:cxn>
              <a:cxn ang="0">
                <a:pos x="241" y="18"/>
              </a:cxn>
              <a:cxn ang="0">
                <a:pos x="195" y="63"/>
              </a:cxn>
              <a:cxn ang="0">
                <a:pos x="168" y="91"/>
              </a:cxn>
              <a:cxn ang="0">
                <a:pos x="250" y="200"/>
              </a:cxn>
              <a:cxn ang="0">
                <a:pos x="441" y="263"/>
              </a:cxn>
              <a:cxn ang="0">
                <a:pos x="514" y="282"/>
              </a:cxn>
              <a:cxn ang="0">
                <a:pos x="568" y="300"/>
              </a:cxn>
              <a:cxn ang="0">
                <a:pos x="495" y="563"/>
              </a:cxn>
              <a:cxn ang="0">
                <a:pos x="304" y="654"/>
              </a:cxn>
              <a:cxn ang="0">
                <a:pos x="177" y="645"/>
              </a:cxn>
              <a:cxn ang="0">
                <a:pos x="86" y="563"/>
              </a:cxn>
              <a:cxn ang="0">
                <a:pos x="68" y="509"/>
              </a:cxn>
              <a:cxn ang="0">
                <a:pos x="86" y="472"/>
              </a:cxn>
              <a:cxn ang="0">
                <a:pos x="204" y="427"/>
              </a:cxn>
              <a:cxn ang="0">
                <a:pos x="450" y="391"/>
              </a:cxn>
              <a:cxn ang="0">
                <a:pos x="559" y="291"/>
              </a:cxn>
              <a:cxn ang="0">
                <a:pos x="568" y="172"/>
              </a:cxn>
              <a:cxn ang="0">
                <a:pos x="504" y="145"/>
              </a:cxn>
              <a:cxn ang="0">
                <a:pos x="423" y="209"/>
              </a:cxn>
              <a:cxn ang="0">
                <a:pos x="468" y="427"/>
              </a:cxn>
              <a:cxn ang="0">
                <a:pos x="450" y="545"/>
              </a:cxn>
              <a:cxn ang="0">
                <a:pos x="395" y="609"/>
              </a:cxn>
            </a:cxnLst>
            <a:rect l="0" t="0" r="r" b="b"/>
            <a:pathLst>
              <a:path w="672" h="654">
                <a:moveTo>
                  <a:pt x="395" y="182"/>
                </a:moveTo>
                <a:cubicBezTo>
                  <a:pt x="288" y="211"/>
                  <a:pt x="247" y="188"/>
                  <a:pt x="204" y="263"/>
                </a:cubicBezTo>
                <a:cubicBezTo>
                  <a:pt x="185" y="295"/>
                  <a:pt x="171" y="337"/>
                  <a:pt x="159" y="372"/>
                </a:cubicBezTo>
                <a:cubicBezTo>
                  <a:pt x="156" y="381"/>
                  <a:pt x="150" y="400"/>
                  <a:pt x="150" y="400"/>
                </a:cubicBezTo>
                <a:cubicBezTo>
                  <a:pt x="153" y="418"/>
                  <a:pt x="152" y="437"/>
                  <a:pt x="159" y="454"/>
                </a:cubicBezTo>
                <a:cubicBezTo>
                  <a:pt x="174" y="488"/>
                  <a:pt x="230" y="497"/>
                  <a:pt x="259" y="509"/>
                </a:cubicBezTo>
                <a:cubicBezTo>
                  <a:pt x="286" y="506"/>
                  <a:pt x="315" y="509"/>
                  <a:pt x="341" y="500"/>
                </a:cubicBezTo>
                <a:cubicBezTo>
                  <a:pt x="411" y="476"/>
                  <a:pt x="362" y="375"/>
                  <a:pt x="314" y="354"/>
                </a:cubicBezTo>
                <a:cubicBezTo>
                  <a:pt x="234" y="319"/>
                  <a:pt x="176" y="332"/>
                  <a:pt x="77" y="327"/>
                </a:cubicBezTo>
                <a:cubicBezTo>
                  <a:pt x="6" y="303"/>
                  <a:pt x="0" y="230"/>
                  <a:pt x="68" y="191"/>
                </a:cubicBezTo>
                <a:cubicBezTo>
                  <a:pt x="145" y="147"/>
                  <a:pt x="249" y="161"/>
                  <a:pt x="332" y="136"/>
                </a:cubicBezTo>
                <a:cubicBezTo>
                  <a:pt x="360" y="128"/>
                  <a:pt x="387" y="118"/>
                  <a:pt x="414" y="109"/>
                </a:cubicBezTo>
                <a:cubicBezTo>
                  <a:pt x="423" y="106"/>
                  <a:pt x="441" y="100"/>
                  <a:pt x="441" y="100"/>
                </a:cubicBezTo>
                <a:cubicBezTo>
                  <a:pt x="444" y="91"/>
                  <a:pt x="453" y="81"/>
                  <a:pt x="450" y="72"/>
                </a:cubicBezTo>
                <a:cubicBezTo>
                  <a:pt x="438" y="35"/>
                  <a:pt x="368" y="9"/>
                  <a:pt x="332" y="0"/>
                </a:cubicBezTo>
                <a:cubicBezTo>
                  <a:pt x="302" y="6"/>
                  <a:pt x="269" y="5"/>
                  <a:pt x="241" y="18"/>
                </a:cubicBezTo>
                <a:cubicBezTo>
                  <a:pt x="222" y="27"/>
                  <a:pt x="210" y="48"/>
                  <a:pt x="195" y="63"/>
                </a:cubicBezTo>
                <a:cubicBezTo>
                  <a:pt x="186" y="72"/>
                  <a:pt x="168" y="91"/>
                  <a:pt x="168" y="91"/>
                </a:cubicBezTo>
                <a:cubicBezTo>
                  <a:pt x="178" y="181"/>
                  <a:pt x="169" y="184"/>
                  <a:pt x="250" y="200"/>
                </a:cubicBezTo>
                <a:cubicBezTo>
                  <a:pt x="313" y="225"/>
                  <a:pt x="376" y="245"/>
                  <a:pt x="441" y="263"/>
                </a:cubicBezTo>
                <a:cubicBezTo>
                  <a:pt x="465" y="270"/>
                  <a:pt x="490" y="276"/>
                  <a:pt x="514" y="282"/>
                </a:cubicBezTo>
                <a:cubicBezTo>
                  <a:pt x="532" y="287"/>
                  <a:pt x="568" y="300"/>
                  <a:pt x="568" y="300"/>
                </a:cubicBezTo>
                <a:cubicBezTo>
                  <a:pt x="672" y="404"/>
                  <a:pt x="594" y="499"/>
                  <a:pt x="495" y="563"/>
                </a:cubicBezTo>
                <a:cubicBezTo>
                  <a:pt x="451" y="632"/>
                  <a:pt x="379" y="642"/>
                  <a:pt x="304" y="654"/>
                </a:cubicBezTo>
                <a:cubicBezTo>
                  <a:pt x="262" y="651"/>
                  <a:pt x="219" y="652"/>
                  <a:pt x="177" y="645"/>
                </a:cubicBezTo>
                <a:cubicBezTo>
                  <a:pt x="164" y="643"/>
                  <a:pt x="99" y="577"/>
                  <a:pt x="86" y="563"/>
                </a:cubicBezTo>
                <a:cubicBezTo>
                  <a:pt x="80" y="545"/>
                  <a:pt x="74" y="527"/>
                  <a:pt x="68" y="509"/>
                </a:cubicBezTo>
                <a:cubicBezTo>
                  <a:pt x="64" y="496"/>
                  <a:pt x="78" y="483"/>
                  <a:pt x="86" y="472"/>
                </a:cubicBezTo>
                <a:cubicBezTo>
                  <a:pt x="116" y="431"/>
                  <a:pt x="157" y="434"/>
                  <a:pt x="204" y="427"/>
                </a:cubicBezTo>
                <a:cubicBezTo>
                  <a:pt x="281" y="402"/>
                  <a:pt x="370" y="398"/>
                  <a:pt x="450" y="391"/>
                </a:cubicBezTo>
                <a:cubicBezTo>
                  <a:pt x="497" y="375"/>
                  <a:pt x="531" y="332"/>
                  <a:pt x="559" y="291"/>
                </a:cubicBezTo>
                <a:cubicBezTo>
                  <a:pt x="572" y="250"/>
                  <a:pt x="592" y="216"/>
                  <a:pt x="568" y="172"/>
                </a:cubicBezTo>
                <a:cubicBezTo>
                  <a:pt x="563" y="162"/>
                  <a:pt x="516" y="149"/>
                  <a:pt x="504" y="145"/>
                </a:cubicBezTo>
                <a:cubicBezTo>
                  <a:pt x="452" y="162"/>
                  <a:pt x="439" y="160"/>
                  <a:pt x="423" y="209"/>
                </a:cubicBezTo>
                <a:cubicBezTo>
                  <a:pt x="430" y="287"/>
                  <a:pt x="444" y="354"/>
                  <a:pt x="468" y="427"/>
                </a:cubicBezTo>
                <a:cubicBezTo>
                  <a:pt x="464" y="467"/>
                  <a:pt x="474" y="513"/>
                  <a:pt x="450" y="545"/>
                </a:cubicBezTo>
                <a:cubicBezTo>
                  <a:pt x="375" y="645"/>
                  <a:pt x="421" y="556"/>
                  <a:pt x="395" y="60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53" name="Line 49"/>
          <p:cNvSpPr>
            <a:spLocks noChangeShapeType="1"/>
          </p:cNvSpPr>
          <p:nvPr/>
        </p:nvSpPr>
        <p:spPr bwMode="auto">
          <a:xfrm flipV="1">
            <a:off x="3149600" y="1512888"/>
            <a:ext cx="3810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4" name="Freeform 50"/>
          <p:cNvSpPr>
            <a:spLocks/>
          </p:cNvSpPr>
          <p:nvPr/>
        </p:nvSpPr>
        <p:spPr bwMode="auto">
          <a:xfrm>
            <a:off x="3378200" y="2274888"/>
            <a:ext cx="393700" cy="508000"/>
          </a:xfrm>
          <a:custGeom>
            <a:avLst/>
            <a:gdLst/>
            <a:ahLst/>
            <a:cxnLst>
              <a:cxn ang="0">
                <a:pos x="104" y="112"/>
              </a:cxn>
              <a:cxn ang="0">
                <a:pos x="8" y="160"/>
              </a:cxn>
              <a:cxn ang="0">
                <a:pos x="56" y="208"/>
              </a:cxn>
              <a:cxn ang="0">
                <a:pos x="200" y="160"/>
              </a:cxn>
              <a:cxn ang="0">
                <a:pos x="248" y="64"/>
              </a:cxn>
              <a:cxn ang="0">
                <a:pos x="200" y="16"/>
              </a:cxn>
              <a:cxn ang="0">
                <a:pos x="104" y="16"/>
              </a:cxn>
              <a:cxn ang="0">
                <a:pos x="152" y="112"/>
              </a:cxn>
              <a:cxn ang="0">
                <a:pos x="200" y="112"/>
              </a:cxn>
              <a:cxn ang="0">
                <a:pos x="200" y="208"/>
              </a:cxn>
              <a:cxn ang="0">
                <a:pos x="200" y="304"/>
              </a:cxn>
              <a:cxn ang="0">
                <a:pos x="104" y="304"/>
              </a:cxn>
              <a:cxn ang="0">
                <a:pos x="56" y="256"/>
              </a:cxn>
              <a:cxn ang="0">
                <a:pos x="8" y="256"/>
              </a:cxn>
              <a:cxn ang="0">
                <a:pos x="56" y="160"/>
              </a:cxn>
              <a:cxn ang="0">
                <a:pos x="104" y="112"/>
              </a:cxn>
            </a:cxnLst>
            <a:rect l="0" t="0" r="r" b="b"/>
            <a:pathLst>
              <a:path w="248" h="320">
                <a:moveTo>
                  <a:pt x="104" y="112"/>
                </a:moveTo>
                <a:cubicBezTo>
                  <a:pt x="96" y="112"/>
                  <a:pt x="16" y="144"/>
                  <a:pt x="8" y="160"/>
                </a:cubicBezTo>
                <a:cubicBezTo>
                  <a:pt x="0" y="176"/>
                  <a:pt x="24" y="208"/>
                  <a:pt x="56" y="208"/>
                </a:cubicBezTo>
                <a:cubicBezTo>
                  <a:pt x="88" y="208"/>
                  <a:pt x="168" y="184"/>
                  <a:pt x="200" y="160"/>
                </a:cubicBezTo>
                <a:cubicBezTo>
                  <a:pt x="232" y="136"/>
                  <a:pt x="248" y="88"/>
                  <a:pt x="248" y="64"/>
                </a:cubicBezTo>
                <a:cubicBezTo>
                  <a:pt x="248" y="40"/>
                  <a:pt x="224" y="24"/>
                  <a:pt x="200" y="16"/>
                </a:cubicBezTo>
                <a:cubicBezTo>
                  <a:pt x="176" y="8"/>
                  <a:pt x="112" y="0"/>
                  <a:pt x="104" y="16"/>
                </a:cubicBezTo>
                <a:cubicBezTo>
                  <a:pt x="96" y="32"/>
                  <a:pt x="136" y="96"/>
                  <a:pt x="152" y="112"/>
                </a:cubicBezTo>
                <a:cubicBezTo>
                  <a:pt x="168" y="128"/>
                  <a:pt x="192" y="96"/>
                  <a:pt x="200" y="112"/>
                </a:cubicBezTo>
                <a:cubicBezTo>
                  <a:pt x="208" y="128"/>
                  <a:pt x="200" y="176"/>
                  <a:pt x="200" y="208"/>
                </a:cubicBezTo>
                <a:cubicBezTo>
                  <a:pt x="200" y="240"/>
                  <a:pt x="216" y="288"/>
                  <a:pt x="200" y="304"/>
                </a:cubicBezTo>
                <a:cubicBezTo>
                  <a:pt x="184" y="320"/>
                  <a:pt x="128" y="312"/>
                  <a:pt x="104" y="304"/>
                </a:cubicBezTo>
                <a:cubicBezTo>
                  <a:pt x="80" y="296"/>
                  <a:pt x="72" y="264"/>
                  <a:pt x="56" y="256"/>
                </a:cubicBezTo>
                <a:cubicBezTo>
                  <a:pt x="40" y="248"/>
                  <a:pt x="8" y="272"/>
                  <a:pt x="8" y="256"/>
                </a:cubicBezTo>
                <a:cubicBezTo>
                  <a:pt x="8" y="240"/>
                  <a:pt x="40" y="184"/>
                  <a:pt x="56" y="160"/>
                </a:cubicBezTo>
                <a:cubicBezTo>
                  <a:pt x="72" y="136"/>
                  <a:pt x="112" y="112"/>
                  <a:pt x="104" y="112"/>
                </a:cubicBezTo>
                <a:close/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5" name="Freeform 51"/>
          <p:cNvSpPr>
            <a:spLocks/>
          </p:cNvSpPr>
          <p:nvPr/>
        </p:nvSpPr>
        <p:spPr bwMode="auto">
          <a:xfrm rot="4333415">
            <a:off x="1836738" y="2068513"/>
            <a:ext cx="1117600" cy="838200"/>
          </a:xfrm>
          <a:custGeom>
            <a:avLst/>
            <a:gdLst/>
            <a:ahLst/>
            <a:cxnLst>
              <a:cxn ang="0">
                <a:pos x="304" y="208"/>
              </a:cxn>
              <a:cxn ang="0">
                <a:pos x="256" y="304"/>
              </a:cxn>
              <a:cxn ang="0">
                <a:pos x="256" y="496"/>
              </a:cxn>
              <a:cxn ang="0">
                <a:pos x="304" y="496"/>
              </a:cxn>
              <a:cxn ang="0">
                <a:pos x="448" y="448"/>
              </a:cxn>
              <a:cxn ang="0">
                <a:pos x="592" y="304"/>
              </a:cxn>
              <a:cxn ang="0">
                <a:pos x="544" y="256"/>
              </a:cxn>
              <a:cxn ang="0">
                <a:pos x="448" y="160"/>
              </a:cxn>
              <a:cxn ang="0">
                <a:pos x="352" y="112"/>
              </a:cxn>
              <a:cxn ang="0">
                <a:pos x="160" y="160"/>
              </a:cxn>
              <a:cxn ang="0">
                <a:pos x="160" y="256"/>
              </a:cxn>
              <a:cxn ang="0">
                <a:pos x="256" y="304"/>
              </a:cxn>
              <a:cxn ang="0">
                <a:pos x="448" y="304"/>
              </a:cxn>
              <a:cxn ang="0">
                <a:pos x="544" y="208"/>
              </a:cxn>
              <a:cxn ang="0">
                <a:pos x="640" y="208"/>
              </a:cxn>
              <a:cxn ang="0">
                <a:pos x="688" y="400"/>
              </a:cxn>
              <a:cxn ang="0">
                <a:pos x="544" y="448"/>
              </a:cxn>
              <a:cxn ang="0">
                <a:pos x="400" y="400"/>
              </a:cxn>
              <a:cxn ang="0">
                <a:pos x="400" y="304"/>
              </a:cxn>
              <a:cxn ang="0">
                <a:pos x="352" y="208"/>
              </a:cxn>
              <a:cxn ang="0">
                <a:pos x="304" y="304"/>
              </a:cxn>
              <a:cxn ang="0">
                <a:pos x="160" y="448"/>
              </a:cxn>
              <a:cxn ang="0">
                <a:pos x="16" y="400"/>
              </a:cxn>
              <a:cxn ang="0">
                <a:pos x="64" y="304"/>
              </a:cxn>
              <a:cxn ang="0">
                <a:pos x="208" y="208"/>
              </a:cxn>
              <a:cxn ang="0">
                <a:pos x="256" y="112"/>
              </a:cxn>
              <a:cxn ang="0">
                <a:pos x="256" y="16"/>
              </a:cxn>
              <a:cxn ang="0">
                <a:pos x="304" y="16"/>
              </a:cxn>
            </a:cxnLst>
            <a:rect l="0" t="0" r="r" b="b"/>
            <a:pathLst>
              <a:path w="704" h="528">
                <a:moveTo>
                  <a:pt x="304" y="208"/>
                </a:moveTo>
                <a:cubicBezTo>
                  <a:pt x="284" y="232"/>
                  <a:pt x="264" y="256"/>
                  <a:pt x="256" y="304"/>
                </a:cubicBezTo>
                <a:cubicBezTo>
                  <a:pt x="248" y="352"/>
                  <a:pt x="248" y="464"/>
                  <a:pt x="256" y="496"/>
                </a:cubicBezTo>
                <a:cubicBezTo>
                  <a:pt x="264" y="528"/>
                  <a:pt x="272" y="504"/>
                  <a:pt x="304" y="496"/>
                </a:cubicBezTo>
                <a:cubicBezTo>
                  <a:pt x="336" y="488"/>
                  <a:pt x="400" y="480"/>
                  <a:pt x="448" y="448"/>
                </a:cubicBezTo>
                <a:cubicBezTo>
                  <a:pt x="496" y="416"/>
                  <a:pt x="576" y="336"/>
                  <a:pt x="592" y="304"/>
                </a:cubicBezTo>
                <a:cubicBezTo>
                  <a:pt x="608" y="272"/>
                  <a:pt x="568" y="280"/>
                  <a:pt x="544" y="256"/>
                </a:cubicBezTo>
                <a:cubicBezTo>
                  <a:pt x="520" y="232"/>
                  <a:pt x="480" y="184"/>
                  <a:pt x="448" y="160"/>
                </a:cubicBezTo>
                <a:cubicBezTo>
                  <a:pt x="416" y="136"/>
                  <a:pt x="400" y="112"/>
                  <a:pt x="352" y="112"/>
                </a:cubicBezTo>
                <a:cubicBezTo>
                  <a:pt x="304" y="112"/>
                  <a:pt x="192" y="136"/>
                  <a:pt x="160" y="160"/>
                </a:cubicBezTo>
                <a:cubicBezTo>
                  <a:pt x="128" y="184"/>
                  <a:pt x="144" y="232"/>
                  <a:pt x="160" y="256"/>
                </a:cubicBezTo>
                <a:cubicBezTo>
                  <a:pt x="176" y="280"/>
                  <a:pt x="208" y="296"/>
                  <a:pt x="256" y="304"/>
                </a:cubicBezTo>
                <a:cubicBezTo>
                  <a:pt x="304" y="312"/>
                  <a:pt x="400" y="320"/>
                  <a:pt x="448" y="304"/>
                </a:cubicBezTo>
                <a:cubicBezTo>
                  <a:pt x="496" y="288"/>
                  <a:pt x="512" y="224"/>
                  <a:pt x="544" y="208"/>
                </a:cubicBezTo>
                <a:cubicBezTo>
                  <a:pt x="576" y="192"/>
                  <a:pt x="616" y="176"/>
                  <a:pt x="640" y="208"/>
                </a:cubicBezTo>
                <a:cubicBezTo>
                  <a:pt x="664" y="240"/>
                  <a:pt x="704" y="360"/>
                  <a:pt x="688" y="400"/>
                </a:cubicBezTo>
                <a:cubicBezTo>
                  <a:pt x="672" y="440"/>
                  <a:pt x="592" y="448"/>
                  <a:pt x="544" y="448"/>
                </a:cubicBezTo>
                <a:cubicBezTo>
                  <a:pt x="496" y="448"/>
                  <a:pt x="424" y="424"/>
                  <a:pt x="400" y="400"/>
                </a:cubicBezTo>
                <a:cubicBezTo>
                  <a:pt x="376" y="376"/>
                  <a:pt x="408" y="336"/>
                  <a:pt x="400" y="304"/>
                </a:cubicBezTo>
                <a:cubicBezTo>
                  <a:pt x="392" y="272"/>
                  <a:pt x="368" y="208"/>
                  <a:pt x="352" y="208"/>
                </a:cubicBezTo>
                <a:cubicBezTo>
                  <a:pt x="336" y="208"/>
                  <a:pt x="336" y="264"/>
                  <a:pt x="304" y="304"/>
                </a:cubicBezTo>
                <a:cubicBezTo>
                  <a:pt x="272" y="344"/>
                  <a:pt x="208" y="432"/>
                  <a:pt x="160" y="448"/>
                </a:cubicBezTo>
                <a:cubicBezTo>
                  <a:pt x="112" y="464"/>
                  <a:pt x="32" y="424"/>
                  <a:pt x="16" y="400"/>
                </a:cubicBezTo>
                <a:cubicBezTo>
                  <a:pt x="0" y="376"/>
                  <a:pt x="32" y="336"/>
                  <a:pt x="64" y="304"/>
                </a:cubicBezTo>
                <a:cubicBezTo>
                  <a:pt x="96" y="272"/>
                  <a:pt x="176" y="240"/>
                  <a:pt x="208" y="208"/>
                </a:cubicBezTo>
                <a:cubicBezTo>
                  <a:pt x="240" y="176"/>
                  <a:pt x="248" y="144"/>
                  <a:pt x="256" y="112"/>
                </a:cubicBezTo>
                <a:cubicBezTo>
                  <a:pt x="264" y="80"/>
                  <a:pt x="248" y="32"/>
                  <a:pt x="256" y="16"/>
                </a:cubicBezTo>
                <a:cubicBezTo>
                  <a:pt x="264" y="0"/>
                  <a:pt x="296" y="16"/>
                  <a:pt x="304" y="16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56" name="Freeform 52"/>
          <p:cNvSpPr>
            <a:spLocks/>
          </p:cNvSpPr>
          <p:nvPr/>
        </p:nvSpPr>
        <p:spPr bwMode="auto">
          <a:xfrm>
            <a:off x="3124200" y="4327525"/>
            <a:ext cx="277813" cy="82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57" name="Freeform 53"/>
          <p:cNvSpPr>
            <a:spLocks/>
          </p:cNvSpPr>
          <p:nvPr/>
        </p:nvSpPr>
        <p:spPr bwMode="auto">
          <a:xfrm>
            <a:off x="3276600" y="4098925"/>
            <a:ext cx="762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58" name="Freeform 54"/>
          <p:cNvSpPr>
            <a:spLocks/>
          </p:cNvSpPr>
          <p:nvPr/>
        </p:nvSpPr>
        <p:spPr bwMode="auto">
          <a:xfrm flipH="1">
            <a:off x="3352800" y="4098925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59" name="Freeform 55"/>
          <p:cNvSpPr>
            <a:spLocks/>
          </p:cNvSpPr>
          <p:nvPr/>
        </p:nvSpPr>
        <p:spPr bwMode="auto">
          <a:xfrm>
            <a:off x="1981200" y="3717925"/>
            <a:ext cx="144463" cy="115888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91" y="0"/>
              </a:cxn>
            </a:cxnLst>
            <a:rect l="0" t="0" r="r" b="b"/>
            <a:pathLst>
              <a:path w="91" h="73">
                <a:moveTo>
                  <a:pt x="0" y="73"/>
                </a:moveTo>
                <a:cubicBezTo>
                  <a:pt x="29" y="29"/>
                  <a:pt x="37" y="0"/>
                  <a:pt x="91" y="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0" name="Freeform 56"/>
          <p:cNvSpPr>
            <a:spLocks/>
          </p:cNvSpPr>
          <p:nvPr/>
        </p:nvSpPr>
        <p:spPr bwMode="auto">
          <a:xfrm>
            <a:off x="2133600" y="3489325"/>
            <a:ext cx="201613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1" name="Freeform 57"/>
          <p:cNvSpPr>
            <a:spLocks/>
          </p:cNvSpPr>
          <p:nvPr/>
        </p:nvSpPr>
        <p:spPr bwMode="auto">
          <a:xfrm>
            <a:off x="2166938" y="3790950"/>
            <a:ext cx="762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2" name="Freeform 58"/>
          <p:cNvSpPr>
            <a:spLocks/>
          </p:cNvSpPr>
          <p:nvPr/>
        </p:nvSpPr>
        <p:spPr bwMode="auto">
          <a:xfrm flipH="1">
            <a:off x="2243138" y="3790950"/>
            <a:ext cx="244475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3" name="Freeform 59"/>
          <p:cNvSpPr>
            <a:spLocks/>
          </p:cNvSpPr>
          <p:nvPr/>
        </p:nvSpPr>
        <p:spPr bwMode="auto">
          <a:xfrm>
            <a:off x="1981200" y="4022725"/>
            <a:ext cx="414338" cy="136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4" name="Freeform 60"/>
          <p:cNvSpPr>
            <a:spLocks/>
          </p:cNvSpPr>
          <p:nvPr/>
        </p:nvSpPr>
        <p:spPr bwMode="auto">
          <a:xfrm flipH="1">
            <a:off x="1905000" y="3565525"/>
            <a:ext cx="119063" cy="288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" y="9"/>
              </a:cxn>
              <a:cxn ang="0">
                <a:pos x="55" y="36"/>
              </a:cxn>
              <a:cxn ang="0">
                <a:pos x="127" y="100"/>
              </a:cxn>
            </a:cxnLst>
            <a:rect l="0" t="0" r="r" b="b"/>
            <a:pathLst>
              <a:path w="127" h="100">
                <a:moveTo>
                  <a:pt x="0" y="0"/>
                </a:moveTo>
                <a:cubicBezTo>
                  <a:pt x="12" y="3"/>
                  <a:pt x="26" y="2"/>
                  <a:pt x="37" y="9"/>
                </a:cubicBezTo>
                <a:cubicBezTo>
                  <a:pt x="46" y="15"/>
                  <a:pt x="48" y="28"/>
                  <a:pt x="55" y="36"/>
                </a:cubicBezTo>
                <a:cubicBezTo>
                  <a:pt x="76" y="62"/>
                  <a:pt x="104" y="77"/>
                  <a:pt x="127" y="100"/>
                </a:cubicBezTo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5" name="Line 61"/>
          <p:cNvSpPr>
            <a:spLocks noChangeShapeType="1"/>
          </p:cNvSpPr>
          <p:nvPr/>
        </p:nvSpPr>
        <p:spPr bwMode="auto">
          <a:xfrm>
            <a:off x="7512050" y="4373563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6" name="Line 62"/>
          <p:cNvSpPr>
            <a:spLocks noChangeShapeType="1"/>
          </p:cNvSpPr>
          <p:nvPr/>
        </p:nvSpPr>
        <p:spPr bwMode="auto">
          <a:xfrm>
            <a:off x="6938963" y="3906838"/>
            <a:ext cx="0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7" name="Line 63"/>
          <p:cNvSpPr>
            <a:spLocks noChangeShapeType="1"/>
          </p:cNvSpPr>
          <p:nvPr/>
        </p:nvSpPr>
        <p:spPr bwMode="auto">
          <a:xfrm>
            <a:off x="7319963" y="449421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8" name="Line 64"/>
          <p:cNvSpPr>
            <a:spLocks noChangeShapeType="1"/>
          </p:cNvSpPr>
          <p:nvPr/>
        </p:nvSpPr>
        <p:spPr bwMode="auto">
          <a:xfrm>
            <a:off x="6253163" y="42656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69" name="Line 65"/>
          <p:cNvSpPr>
            <a:spLocks noChangeShapeType="1"/>
          </p:cNvSpPr>
          <p:nvPr/>
        </p:nvSpPr>
        <p:spPr bwMode="auto">
          <a:xfrm>
            <a:off x="7091363" y="413543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0" name="Line 66"/>
          <p:cNvSpPr>
            <a:spLocks noChangeShapeType="1"/>
          </p:cNvSpPr>
          <p:nvPr/>
        </p:nvSpPr>
        <p:spPr bwMode="auto">
          <a:xfrm>
            <a:off x="6405563" y="4135438"/>
            <a:ext cx="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1" name="Line 67"/>
          <p:cNvSpPr>
            <a:spLocks noChangeShapeType="1"/>
          </p:cNvSpPr>
          <p:nvPr/>
        </p:nvSpPr>
        <p:spPr bwMode="auto">
          <a:xfrm>
            <a:off x="6481763" y="3830638"/>
            <a:ext cx="0" cy="815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2" name="Rectangle 68"/>
          <p:cNvSpPr>
            <a:spLocks noChangeArrowheads="1"/>
          </p:cNvSpPr>
          <p:nvPr/>
        </p:nvSpPr>
        <p:spPr bwMode="auto">
          <a:xfrm>
            <a:off x="6172200" y="5181600"/>
            <a:ext cx="101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MS/MS</a:t>
            </a:r>
          </a:p>
        </p:txBody>
      </p:sp>
      <p:sp>
        <p:nvSpPr>
          <p:cNvPr id="482373" name="Freeform 69"/>
          <p:cNvSpPr>
            <a:spLocks/>
          </p:cNvSpPr>
          <p:nvPr/>
        </p:nvSpPr>
        <p:spPr bwMode="auto">
          <a:xfrm>
            <a:off x="2362200" y="4951413"/>
            <a:ext cx="250825" cy="160337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00" y="19"/>
              </a:cxn>
              <a:cxn ang="0">
                <a:pos x="154" y="1"/>
              </a:cxn>
              <a:cxn ang="0">
                <a:pos x="145" y="10"/>
              </a:cxn>
            </a:cxnLst>
            <a:rect l="0" t="0" r="r" b="b"/>
            <a:pathLst>
              <a:path w="158" h="101">
                <a:moveTo>
                  <a:pt x="0" y="101"/>
                </a:moveTo>
                <a:cubicBezTo>
                  <a:pt x="72" y="52"/>
                  <a:pt x="38" y="79"/>
                  <a:pt x="100" y="19"/>
                </a:cubicBezTo>
                <a:cubicBezTo>
                  <a:pt x="114" y="6"/>
                  <a:pt x="136" y="7"/>
                  <a:pt x="154" y="1"/>
                </a:cubicBezTo>
                <a:cubicBezTo>
                  <a:pt x="158" y="0"/>
                  <a:pt x="148" y="7"/>
                  <a:pt x="145" y="1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4" name="Freeform 70"/>
          <p:cNvSpPr>
            <a:spLocks/>
          </p:cNvSpPr>
          <p:nvPr/>
        </p:nvSpPr>
        <p:spPr bwMode="auto">
          <a:xfrm>
            <a:off x="2260600" y="5097463"/>
            <a:ext cx="476250" cy="100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" y="63"/>
              </a:cxn>
              <a:cxn ang="0">
                <a:pos x="300" y="36"/>
              </a:cxn>
            </a:cxnLst>
            <a:rect l="0" t="0" r="r" b="b"/>
            <a:pathLst>
              <a:path w="300" h="63">
                <a:moveTo>
                  <a:pt x="0" y="0"/>
                </a:moveTo>
                <a:cubicBezTo>
                  <a:pt x="31" y="20"/>
                  <a:pt x="65" y="51"/>
                  <a:pt x="100" y="63"/>
                </a:cubicBezTo>
                <a:cubicBezTo>
                  <a:pt x="182" y="51"/>
                  <a:pt x="216" y="36"/>
                  <a:pt x="300" y="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5" name="Line 71"/>
          <p:cNvSpPr>
            <a:spLocks noChangeShapeType="1"/>
          </p:cNvSpPr>
          <p:nvPr/>
        </p:nvSpPr>
        <p:spPr bwMode="auto">
          <a:xfrm>
            <a:off x="2486025" y="5022850"/>
            <a:ext cx="123825" cy="142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6" name="Line 72"/>
          <p:cNvSpPr>
            <a:spLocks noChangeShapeType="1"/>
          </p:cNvSpPr>
          <p:nvPr/>
        </p:nvSpPr>
        <p:spPr bwMode="auto">
          <a:xfrm>
            <a:off x="2540000" y="523875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7" name="Line 73"/>
          <p:cNvSpPr>
            <a:spLocks noChangeShapeType="1"/>
          </p:cNvSpPr>
          <p:nvPr/>
        </p:nvSpPr>
        <p:spPr bwMode="auto">
          <a:xfrm>
            <a:off x="2511425" y="5767388"/>
            <a:ext cx="123825" cy="142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78" name="Line 74"/>
          <p:cNvSpPr>
            <a:spLocks noChangeShapeType="1"/>
          </p:cNvSpPr>
          <p:nvPr/>
        </p:nvSpPr>
        <p:spPr bwMode="auto">
          <a:xfrm flipV="1">
            <a:off x="2438400" y="5713413"/>
            <a:ext cx="152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79" name="Line 75"/>
          <p:cNvSpPr>
            <a:spLocks noChangeShapeType="1"/>
          </p:cNvSpPr>
          <p:nvPr/>
        </p:nvSpPr>
        <p:spPr bwMode="auto">
          <a:xfrm flipH="1">
            <a:off x="2743200" y="5794375"/>
            <a:ext cx="76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80" name="Line 76"/>
          <p:cNvSpPr>
            <a:spLocks noChangeShapeType="1"/>
          </p:cNvSpPr>
          <p:nvPr/>
        </p:nvSpPr>
        <p:spPr bwMode="auto">
          <a:xfrm flipH="1">
            <a:off x="2489200" y="6038850"/>
            <a:ext cx="76200" cy="76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81" name="Line 77"/>
          <p:cNvSpPr>
            <a:spLocks noChangeShapeType="1"/>
          </p:cNvSpPr>
          <p:nvPr/>
        </p:nvSpPr>
        <p:spPr bwMode="auto">
          <a:xfrm flipH="1">
            <a:off x="2616200" y="5835650"/>
            <a:ext cx="76200" cy="152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82" name="Line 78"/>
          <p:cNvSpPr>
            <a:spLocks noChangeShapeType="1"/>
          </p:cNvSpPr>
          <p:nvPr/>
        </p:nvSpPr>
        <p:spPr bwMode="auto">
          <a:xfrm flipH="1">
            <a:off x="2286000" y="5789613"/>
            <a:ext cx="76200" cy="55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2383" name="Line 79"/>
          <p:cNvSpPr>
            <a:spLocks noChangeShapeType="1"/>
          </p:cNvSpPr>
          <p:nvPr/>
        </p:nvSpPr>
        <p:spPr bwMode="auto">
          <a:xfrm>
            <a:off x="2514600" y="44942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84" name="Rectangle 80"/>
          <p:cNvSpPr>
            <a:spLocks noChangeArrowheads="1"/>
          </p:cNvSpPr>
          <p:nvPr/>
        </p:nvSpPr>
        <p:spPr bwMode="auto">
          <a:xfrm>
            <a:off x="2943225" y="4554538"/>
            <a:ext cx="1130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Isolation</a:t>
            </a:r>
          </a:p>
        </p:txBody>
      </p:sp>
      <p:sp>
        <p:nvSpPr>
          <p:cNvPr id="482385" name="Text Box 81"/>
          <p:cNvSpPr txBox="1">
            <a:spLocks noChangeArrowheads="1"/>
          </p:cNvSpPr>
          <p:nvPr/>
        </p:nvSpPr>
        <p:spPr bwMode="auto">
          <a:xfrm>
            <a:off x="0" y="1979613"/>
            <a:ext cx="20621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Cross-Linked</a:t>
            </a:r>
          </a:p>
          <a:p>
            <a:pPr algn="ctr" eaLnBrk="0" hangingPunct="0"/>
            <a:r>
              <a:rPr lang="en-US" sz="2000">
                <a:solidFill>
                  <a:srgbClr val="13528A"/>
                </a:solidFill>
              </a:rPr>
              <a:t>Protein Complex</a:t>
            </a:r>
          </a:p>
        </p:txBody>
      </p:sp>
      <p:sp>
        <p:nvSpPr>
          <p:cNvPr id="482386" name="Line 82"/>
          <p:cNvSpPr>
            <a:spLocks noChangeShapeType="1"/>
          </p:cNvSpPr>
          <p:nvPr/>
        </p:nvSpPr>
        <p:spPr bwMode="auto">
          <a:xfrm>
            <a:off x="7848600" y="3427413"/>
            <a:ext cx="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87" name="Rectangle 83"/>
          <p:cNvSpPr>
            <a:spLocks noChangeArrowheads="1"/>
          </p:cNvSpPr>
          <p:nvPr/>
        </p:nvSpPr>
        <p:spPr bwMode="auto">
          <a:xfrm>
            <a:off x="3810000" y="76200"/>
            <a:ext cx="52578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800" b="1" dirty="0">
                <a:latin typeface="Comic Sans MS" pitchFamily="66" charset="0"/>
              </a:rPr>
              <a:t>Interaction Sites by </a:t>
            </a:r>
            <a:br>
              <a:rPr lang="en-US" sz="2800" b="1" dirty="0">
                <a:latin typeface="Comic Sans MS" pitchFamily="66" charset="0"/>
              </a:rPr>
            </a:br>
            <a:r>
              <a:rPr lang="en-US" sz="2800" b="1" dirty="0">
                <a:latin typeface="Comic Sans MS" pitchFamily="66" charset="0"/>
              </a:rPr>
              <a:t>Chemical Cross-Linking</a:t>
            </a:r>
          </a:p>
        </p:txBody>
      </p:sp>
      <p:sp>
        <p:nvSpPr>
          <p:cNvPr id="482388" name="Line 84"/>
          <p:cNvSpPr>
            <a:spLocks noChangeShapeType="1"/>
          </p:cNvSpPr>
          <p:nvPr/>
        </p:nvSpPr>
        <p:spPr bwMode="auto">
          <a:xfrm>
            <a:off x="3943350" y="1066800"/>
            <a:ext cx="4984750" cy="1588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397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sz="2800" b="1">
                <a:latin typeface="Comic Sans MS" pitchFamily="66" charset="0"/>
              </a:rPr>
              <a:t>Cross-linking</a:t>
            </a:r>
          </a:p>
        </p:txBody>
      </p:sp>
      <p:sp>
        <p:nvSpPr>
          <p:cNvPr id="2052" name="Line 88"/>
          <p:cNvSpPr>
            <a:spLocks noChangeShapeType="1"/>
          </p:cNvSpPr>
          <p:nvPr/>
        </p:nvSpPr>
        <p:spPr bwMode="auto">
          <a:xfrm>
            <a:off x="609600" y="477838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1928813" y="1000125"/>
            <a:ext cx="4965700" cy="136525"/>
            <a:chOff x="1928794" y="1000108"/>
            <a:chExt cx="4966422" cy="214314"/>
          </a:xfrm>
        </p:grpSpPr>
        <p:sp>
          <p:nvSpPr>
            <p:cNvPr id="12" name="Rectangle 11"/>
            <p:cNvSpPr/>
            <p:nvPr/>
          </p:nvSpPr>
          <p:spPr>
            <a:xfrm>
              <a:off x="1928794" y="1000108"/>
              <a:ext cx="100027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29064" y="1000108"/>
              <a:ext cx="330248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4440" y="1000108"/>
              <a:ext cx="520776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54549" y="1000108"/>
              <a:ext cx="660496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44084" y="1000108"/>
              <a:ext cx="749409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08964" y="1000108"/>
              <a:ext cx="250861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10282" y="1000108"/>
              <a:ext cx="100027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59826" y="1000108"/>
              <a:ext cx="500136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2026754" y="2058436"/>
            <a:ext cx="330200" cy="2143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711825" y="2071688"/>
            <a:ext cx="500063" cy="2143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669442" y="1928813"/>
            <a:ext cx="1000125" cy="500062"/>
            <a:chOff x="642938" y="1928813"/>
            <a:chExt cx="1000125" cy="500062"/>
          </a:xfrm>
        </p:grpSpPr>
        <p:sp>
          <p:nvSpPr>
            <p:cNvPr id="45" name="Rectangle 44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6" name="Straight Connector 55"/>
            <p:cNvCxnSpPr>
              <a:endCxn id="45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78"/>
          <p:cNvGrpSpPr/>
          <p:nvPr/>
        </p:nvGrpSpPr>
        <p:grpSpPr>
          <a:xfrm>
            <a:off x="2737194" y="1916906"/>
            <a:ext cx="660400" cy="500062"/>
            <a:chOff x="2714625" y="1928813"/>
            <a:chExt cx="660400" cy="500062"/>
          </a:xfrm>
        </p:grpSpPr>
        <p:sp>
          <p:nvSpPr>
            <p:cNvPr id="48" name="Rectangle 47"/>
            <p:cNvSpPr/>
            <p:nvPr/>
          </p:nvSpPr>
          <p:spPr>
            <a:xfrm>
              <a:off x="2714625" y="2071688"/>
              <a:ext cx="660400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 rot="16200000" flipH="1">
              <a:off x="2928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143250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3723240" y="2070652"/>
            <a:ext cx="1000125" cy="2143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80"/>
          <p:cNvGrpSpPr/>
          <p:nvPr/>
        </p:nvGrpSpPr>
        <p:grpSpPr>
          <a:xfrm>
            <a:off x="5158340" y="1928813"/>
            <a:ext cx="249237" cy="357187"/>
            <a:chOff x="5145088" y="1928813"/>
            <a:chExt cx="249237" cy="357187"/>
          </a:xfrm>
        </p:grpSpPr>
        <p:sp>
          <p:nvSpPr>
            <p:cNvPr id="50" name="Rectangle 49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65"/>
          <p:cNvGrpSpPr>
            <a:grpSpLocks/>
          </p:cNvGrpSpPr>
          <p:nvPr/>
        </p:nvGrpSpPr>
        <p:grpSpPr bwMode="auto">
          <a:xfrm>
            <a:off x="7630319" y="1916907"/>
            <a:ext cx="500062" cy="357187"/>
            <a:chOff x="7640638" y="1928813"/>
            <a:chExt cx="500062" cy="357187"/>
          </a:xfrm>
        </p:grpSpPr>
        <p:sp>
          <p:nvSpPr>
            <p:cNvPr id="47" name="Rectangle 46"/>
            <p:cNvSpPr/>
            <p:nvPr/>
          </p:nvSpPr>
          <p:spPr>
            <a:xfrm>
              <a:off x="7640638" y="2071688"/>
              <a:ext cx="500062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6200000" flipH="1">
              <a:off x="7929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1928813" y="1000125"/>
            <a:ext cx="4973637" cy="136525"/>
            <a:chOff x="642910" y="1571612"/>
            <a:chExt cx="7496267" cy="214314"/>
          </a:xfrm>
        </p:grpSpPr>
        <p:sp>
          <p:nvSpPr>
            <p:cNvPr id="86" name="Rectangle 85"/>
            <p:cNvSpPr/>
            <p:nvPr/>
          </p:nvSpPr>
          <p:spPr>
            <a:xfrm>
              <a:off x="642910" y="1571612"/>
              <a:ext cx="100014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999559" y="1571612"/>
              <a:ext cx="33019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639108" y="1571612"/>
              <a:ext cx="500069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714971" y="1571612"/>
              <a:ext cx="66038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603076" y="1571612"/>
              <a:ext cx="751302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143541" y="1571612"/>
              <a:ext cx="248839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707933" y="1571612"/>
              <a:ext cx="1000140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10607" y="1571612"/>
              <a:ext cx="500069" cy="2143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>
            <a:grpSpLocks/>
          </p:cNvGrpSpPr>
          <p:nvPr/>
        </p:nvGrpSpPr>
        <p:grpSpPr bwMode="auto">
          <a:xfrm>
            <a:off x="7630319" y="1934816"/>
            <a:ext cx="500062" cy="357187"/>
            <a:chOff x="7640638" y="1928813"/>
            <a:chExt cx="500062" cy="357187"/>
          </a:xfrm>
        </p:grpSpPr>
        <p:sp>
          <p:nvSpPr>
            <p:cNvPr id="68" name="Rectangle 67"/>
            <p:cNvSpPr/>
            <p:nvPr/>
          </p:nvSpPr>
          <p:spPr>
            <a:xfrm>
              <a:off x="7640638" y="2071688"/>
              <a:ext cx="500062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 rot="16200000" flipH="1">
              <a:off x="7929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89"/>
          <p:cNvSpPr>
            <a:spLocks noChangeArrowheads="1"/>
          </p:cNvSpPr>
          <p:nvPr/>
        </p:nvSpPr>
        <p:spPr bwMode="auto">
          <a:xfrm>
            <a:off x="866775" y="500063"/>
            <a:ext cx="1919288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000">
                <a:solidFill>
                  <a:srgbClr val="000066"/>
                </a:solidFill>
                <a:latin typeface="Comic Sans MS" pitchFamily="66" charset="0"/>
              </a:rPr>
              <a:t>protein</a:t>
            </a:r>
          </a:p>
        </p:txBody>
      </p:sp>
      <p:grpSp>
        <p:nvGrpSpPr>
          <p:cNvPr id="9" name="Group 41"/>
          <p:cNvGrpSpPr>
            <a:grpSpLocks/>
          </p:cNvGrpSpPr>
          <p:nvPr/>
        </p:nvGrpSpPr>
        <p:grpSpPr bwMode="auto">
          <a:xfrm>
            <a:off x="672548" y="1931504"/>
            <a:ext cx="1000125" cy="500062"/>
            <a:chOff x="642938" y="1928813"/>
            <a:chExt cx="1000125" cy="500062"/>
          </a:xfrm>
        </p:grpSpPr>
        <p:sp>
          <p:nvSpPr>
            <p:cNvPr id="108" name="Rectangle 107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9" name="Straight Connector 108"/>
            <p:cNvCxnSpPr>
              <a:endCxn id="108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11"/>
          <p:cNvGrpSpPr/>
          <p:nvPr/>
        </p:nvGrpSpPr>
        <p:grpSpPr>
          <a:xfrm>
            <a:off x="2737194" y="1931504"/>
            <a:ext cx="660400" cy="500062"/>
            <a:chOff x="2714625" y="1928813"/>
            <a:chExt cx="660400" cy="500062"/>
          </a:xfrm>
        </p:grpSpPr>
        <p:sp>
          <p:nvSpPr>
            <p:cNvPr id="113" name="Rectangle 112"/>
            <p:cNvSpPr/>
            <p:nvPr/>
          </p:nvSpPr>
          <p:spPr>
            <a:xfrm>
              <a:off x="2714625" y="2071688"/>
              <a:ext cx="660400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16200000" flipH="1">
              <a:off x="2928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16200000" flipH="1">
              <a:off x="3143250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15"/>
          <p:cNvGrpSpPr/>
          <p:nvPr/>
        </p:nvGrpSpPr>
        <p:grpSpPr>
          <a:xfrm>
            <a:off x="5158408" y="1931504"/>
            <a:ext cx="249237" cy="357187"/>
            <a:chOff x="5145088" y="1928813"/>
            <a:chExt cx="249237" cy="357187"/>
          </a:xfrm>
        </p:grpSpPr>
        <p:sp>
          <p:nvSpPr>
            <p:cNvPr id="117" name="Rectangle 116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18"/>
          <p:cNvGrpSpPr/>
          <p:nvPr/>
        </p:nvGrpSpPr>
        <p:grpSpPr>
          <a:xfrm>
            <a:off x="6606208" y="1931504"/>
            <a:ext cx="750888" cy="500062"/>
            <a:chOff x="6604000" y="1928813"/>
            <a:chExt cx="750888" cy="500062"/>
          </a:xfrm>
        </p:grpSpPr>
        <p:sp>
          <p:nvSpPr>
            <p:cNvPr id="120" name="Rectangle 119"/>
            <p:cNvSpPr/>
            <p:nvPr/>
          </p:nvSpPr>
          <p:spPr>
            <a:xfrm>
              <a:off x="6604000" y="2071688"/>
              <a:ext cx="750888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1" name="Straight Connector 120"/>
            <p:cNvCxnSpPr/>
            <p:nvPr/>
          </p:nvCxnSpPr>
          <p:spPr>
            <a:xfrm rot="16200000" flipH="1">
              <a:off x="7072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16200000" flipH="1">
              <a:off x="6715125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98"/>
          <p:cNvGrpSpPr/>
          <p:nvPr/>
        </p:nvGrpSpPr>
        <p:grpSpPr>
          <a:xfrm>
            <a:off x="6606208" y="1918252"/>
            <a:ext cx="750888" cy="500062"/>
            <a:chOff x="6604000" y="1928813"/>
            <a:chExt cx="750888" cy="500062"/>
          </a:xfrm>
        </p:grpSpPr>
        <p:sp>
          <p:nvSpPr>
            <p:cNvPr id="49" name="Rectangle 48"/>
            <p:cNvSpPr/>
            <p:nvPr/>
          </p:nvSpPr>
          <p:spPr>
            <a:xfrm>
              <a:off x="6604000" y="2071688"/>
              <a:ext cx="750888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16200000" flipH="1">
              <a:off x="7072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6715125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66"/>
          <p:cNvGrpSpPr>
            <a:grpSpLocks/>
          </p:cNvGrpSpPr>
          <p:nvPr/>
        </p:nvGrpSpPr>
        <p:grpSpPr bwMode="auto">
          <a:xfrm>
            <a:off x="7043738" y="3833813"/>
            <a:ext cx="500062" cy="357187"/>
            <a:chOff x="7640638" y="1928813"/>
            <a:chExt cx="500062" cy="357187"/>
          </a:xfrm>
        </p:grpSpPr>
        <p:sp>
          <p:nvSpPr>
            <p:cNvPr id="160" name="Rectangle 159"/>
            <p:cNvSpPr/>
            <p:nvPr/>
          </p:nvSpPr>
          <p:spPr>
            <a:xfrm>
              <a:off x="7640638" y="2071688"/>
              <a:ext cx="500062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1" name="Straight Connector 160"/>
            <p:cNvCxnSpPr/>
            <p:nvPr/>
          </p:nvCxnSpPr>
          <p:spPr>
            <a:xfrm rot="16200000" flipH="1">
              <a:off x="7929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41"/>
          <p:cNvGrpSpPr>
            <a:grpSpLocks/>
          </p:cNvGrpSpPr>
          <p:nvPr/>
        </p:nvGrpSpPr>
        <p:grpSpPr bwMode="auto">
          <a:xfrm>
            <a:off x="1971675" y="3627990"/>
            <a:ext cx="1000125" cy="500062"/>
            <a:chOff x="642938" y="1928813"/>
            <a:chExt cx="1000125" cy="500062"/>
          </a:xfrm>
        </p:grpSpPr>
        <p:sp>
          <p:nvSpPr>
            <p:cNvPr id="163" name="Rectangle 162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4" name="Straight Connector 163"/>
            <p:cNvCxnSpPr>
              <a:endCxn id="163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30"/>
          <p:cNvGrpSpPr/>
          <p:nvPr/>
        </p:nvGrpSpPr>
        <p:grpSpPr>
          <a:xfrm>
            <a:off x="1905000" y="4071938"/>
            <a:ext cx="660400" cy="500062"/>
            <a:chOff x="2714625" y="1928813"/>
            <a:chExt cx="660400" cy="500062"/>
          </a:xfrm>
        </p:grpSpPr>
        <p:sp>
          <p:nvSpPr>
            <p:cNvPr id="168" name="Rectangle 167"/>
            <p:cNvSpPr/>
            <p:nvPr/>
          </p:nvSpPr>
          <p:spPr>
            <a:xfrm>
              <a:off x="2714625" y="2071688"/>
              <a:ext cx="660400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9" name="Straight Connector 168"/>
            <p:cNvCxnSpPr/>
            <p:nvPr/>
          </p:nvCxnSpPr>
          <p:spPr>
            <a:xfrm rot="16200000" flipH="1">
              <a:off x="2928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rot="16200000" flipH="1">
              <a:off x="3143250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34"/>
          <p:cNvGrpSpPr/>
          <p:nvPr/>
        </p:nvGrpSpPr>
        <p:grpSpPr>
          <a:xfrm>
            <a:off x="3756992" y="3886200"/>
            <a:ext cx="249237" cy="357187"/>
            <a:chOff x="5145088" y="1928813"/>
            <a:chExt cx="249237" cy="357187"/>
          </a:xfrm>
        </p:grpSpPr>
        <p:sp>
          <p:nvSpPr>
            <p:cNvPr id="172" name="Rectangle 171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3" name="Straight Connector 172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137"/>
          <p:cNvGrpSpPr/>
          <p:nvPr/>
        </p:nvGrpSpPr>
        <p:grpSpPr>
          <a:xfrm>
            <a:off x="4724400" y="3429000"/>
            <a:ext cx="750888" cy="500062"/>
            <a:chOff x="6604000" y="1928813"/>
            <a:chExt cx="750888" cy="500062"/>
          </a:xfrm>
        </p:grpSpPr>
        <p:sp>
          <p:nvSpPr>
            <p:cNvPr id="175" name="Rectangle 174"/>
            <p:cNvSpPr/>
            <p:nvPr/>
          </p:nvSpPr>
          <p:spPr>
            <a:xfrm>
              <a:off x="6604000" y="2071688"/>
              <a:ext cx="750888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6" name="Straight Connector 175"/>
            <p:cNvCxnSpPr/>
            <p:nvPr/>
          </p:nvCxnSpPr>
          <p:spPr>
            <a:xfrm rot="16200000" flipH="1">
              <a:off x="7072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6715125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41"/>
          <p:cNvGrpSpPr>
            <a:grpSpLocks/>
          </p:cNvGrpSpPr>
          <p:nvPr/>
        </p:nvGrpSpPr>
        <p:grpSpPr bwMode="auto">
          <a:xfrm>
            <a:off x="3114675" y="3389450"/>
            <a:ext cx="1000125" cy="500062"/>
            <a:chOff x="642938" y="1928813"/>
            <a:chExt cx="1000125" cy="500062"/>
          </a:xfrm>
        </p:grpSpPr>
        <p:sp>
          <p:nvSpPr>
            <p:cNvPr id="179" name="Rectangle 178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0" name="Straight Connector 179"/>
            <p:cNvCxnSpPr>
              <a:endCxn id="179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41"/>
          <p:cNvGrpSpPr>
            <a:grpSpLocks/>
          </p:cNvGrpSpPr>
          <p:nvPr/>
        </p:nvGrpSpPr>
        <p:grpSpPr bwMode="auto">
          <a:xfrm>
            <a:off x="4760844" y="3869842"/>
            <a:ext cx="1000125" cy="500062"/>
            <a:chOff x="642938" y="1928813"/>
            <a:chExt cx="1000125" cy="500062"/>
          </a:xfrm>
        </p:grpSpPr>
        <p:sp>
          <p:nvSpPr>
            <p:cNvPr id="184" name="Rectangle 183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151"/>
          <p:cNvGrpSpPr/>
          <p:nvPr/>
        </p:nvGrpSpPr>
        <p:grpSpPr>
          <a:xfrm>
            <a:off x="6157361" y="3962400"/>
            <a:ext cx="249237" cy="357187"/>
            <a:chOff x="5145088" y="1928813"/>
            <a:chExt cx="249237" cy="357187"/>
          </a:xfrm>
        </p:grpSpPr>
        <p:sp>
          <p:nvSpPr>
            <p:cNvPr id="189" name="Rectangle 188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154"/>
          <p:cNvGrpSpPr/>
          <p:nvPr/>
        </p:nvGrpSpPr>
        <p:grpSpPr>
          <a:xfrm>
            <a:off x="5760969" y="3505200"/>
            <a:ext cx="750888" cy="500062"/>
            <a:chOff x="6604000" y="1928813"/>
            <a:chExt cx="750888" cy="500062"/>
          </a:xfrm>
        </p:grpSpPr>
        <p:sp>
          <p:nvSpPr>
            <p:cNvPr id="192" name="Rectangle 191"/>
            <p:cNvSpPr/>
            <p:nvPr/>
          </p:nvSpPr>
          <p:spPr>
            <a:xfrm>
              <a:off x="6604000" y="2071688"/>
              <a:ext cx="750888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3" name="Straight Connector 192"/>
            <p:cNvCxnSpPr/>
            <p:nvPr/>
          </p:nvCxnSpPr>
          <p:spPr>
            <a:xfrm rot="16200000" flipH="1">
              <a:off x="7072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16200000" flipH="1">
              <a:off x="6715125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151"/>
          <p:cNvGrpSpPr/>
          <p:nvPr/>
        </p:nvGrpSpPr>
        <p:grpSpPr>
          <a:xfrm flipV="1">
            <a:off x="7268059" y="3529013"/>
            <a:ext cx="249237" cy="357187"/>
            <a:chOff x="5145088" y="1928813"/>
            <a:chExt cx="249237" cy="357187"/>
          </a:xfrm>
        </p:grpSpPr>
        <p:sp>
          <p:nvSpPr>
            <p:cNvPr id="196" name="Rectangle 195"/>
            <p:cNvSpPr/>
            <p:nvPr/>
          </p:nvSpPr>
          <p:spPr>
            <a:xfrm>
              <a:off x="5145088" y="2071688"/>
              <a:ext cx="249237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7" name="Straight Connector 196"/>
            <p:cNvCxnSpPr/>
            <p:nvPr/>
          </p:nvCxnSpPr>
          <p:spPr>
            <a:xfrm rot="16200000" flipH="1">
              <a:off x="5214937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69"/>
          <p:cNvGrpSpPr>
            <a:grpSpLocks/>
          </p:cNvGrpSpPr>
          <p:nvPr/>
        </p:nvGrpSpPr>
        <p:grpSpPr bwMode="auto">
          <a:xfrm>
            <a:off x="714375" y="3624262"/>
            <a:ext cx="8072438" cy="2928938"/>
            <a:chOff x="714348" y="3857631"/>
            <a:chExt cx="8072494" cy="2928958"/>
          </a:xfrm>
        </p:grpSpPr>
        <p:sp>
          <p:nvSpPr>
            <p:cNvPr id="199" name="Rectangle 89"/>
            <p:cNvSpPr>
              <a:spLocks noChangeArrowheads="1"/>
            </p:cNvSpPr>
            <p:nvPr/>
          </p:nvSpPr>
          <p:spPr bwMode="auto">
            <a:xfrm>
              <a:off x="714348" y="3857631"/>
              <a:ext cx="8072494" cy="292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sv-SE" sz="2400" dirty="0">
                  <a:solidFill>
                    <a:srgbClr val="000066"/>
                  </a:solidFill>
                  <a:latin typeface="Comic Sans MS" pitchFamily="66" charset="0"/>
                </a:rPr>
                <a:t>n peptides with reactive groups</a:t>
              </a:r>
            </a:p>
            <a:p>
              <a:pPr algn="ctr"/>
              <a:endParaRPr lang="sv-SE" sz="2400" dirty="0">
                <a:solidFill>
                  <a:srgbClr val="000066"/>
                </a:solidFill>
                <a:latin typeface="Comic Sans MS" pitchFamily="66" charset="0"/>
              </a:endParaRPr>
            </a:p>
            <a:p>
              <a:pPr algn="ctr"/>
              <a:r>
                <a:rPr lang="sv-SE" sz="2400" dirty="0">
                  <a:solidFill>
                    <a:srgbClr val="000066"/>
                  </a:solidFill>
                  <a:latin typeface="Comic Sans MS" pitchFamily="66" charset="0"/>
                </a:rPr>
                <a:t>(n-1)n/2 potential </a:t>
              </a:r>
              <a:r>
                <a:rPr lang="sv-SE" sz="2400" dirty="0" smtClean="0">
                  <a:solidFill>
                    <a:srgbClr val="000066"/>
                  </a:solidFill>
                  <a:latin typeface="Comic Sans MS" pitchFamily="66" charset="0"/>
                </a:rPr>
                <a:t>ways to cross-link peptides pairwise</a:t>
              </a:r>
              <a:endParaRPr lang="sv-SE" sz="2400" dirty="0">
                <a:solidFill>
                  <a:srgbClr val="000066"/>
                </a:solidFill>
                <a:latin typeface="Symbol" pitchFamily="18" charset="2"/>
              </a:endParaRPr>
            </a:p>
          </p:txBody>
        </p:sp>
        <p:sp>
          <p:nvSpPr>
            <p:cNvPr id="200" name="Down Arrow 199"/>
            <p:cNvSpPr/>
            <p:nvPr/>
          </p:nvSpPr>
          <p:spPr>
            <a:xfrm>
              <a:off x="4286248" y="5143515"/>
              <a:ext cx="571504" cy="428628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1" name="Rectangle 89"/>
          <p:cNvSpPr>
            <a:spLocks noChangeArrowheads="1"/>
          </p:cNvSpPr>
          <p:nvPr/>
        </p:nvSpPr>
        <p:spPr bwMode="auto">
          <a:xfrm>
            <a:off x="500063" y="5105400"/>
            <a:ext cx="84296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400" b="1" dirty="0">
                <a:solidFill>
                  <a:srgbClr val="C00000"/>
                </a:solidFill>
                <a:latin typeface="Comic Sans MS" pitchFamily="66" charset="0"/>
              </a:rPr>
              <a:t>+ many additional uninformative forms</a:t>
            </a:r>
          </a:p>
        </p:txBody>
      </p:sp>
      <p:sp>
        <p:nvSpPr>
          <p:cNvPr id="205" name="Rectangle 74"/>
          <p:cNvSpPr>
            <a:spLocks noChangeArrowheads="1"/>
          </p:cNvSpPr>
          <p:nvPr/>
        </p:nvSpPr>
        <p:spPr bwMode="auto">
          <a:xfrm>
            <a:off x="1484232" y="6072188"/>
            <a:ext cx="6175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Protein A + </a:t>
            </a:r>
            <a:r>
              <a:rPr lang="en-US" b="1" dirty="0" err="1">
                <a:solidFill>
                  <a:srgbClr val="C00000"/>
                </a:solidFill>
              </a:rPr>
              <a:t>IgG</a:t>
            </a:r>
            <a:r>
              <a:rPr lang="en-US" b="1" dirty="0">
                <a:solidFill>
                  <a:srgbClr val="C00000"/>
                </a:solidFill>
              </a:rPr>
              <a:t> heavy chain 990 possible </a:t>
            </a:r>
            <a:r>
              <a:rPr lang="en-US" b="1" dirty="0" smtClean="0">
                <a:solidFill>
                  <a:srgbClr val="C00000"/>
                </a:solidFill>
              </a:rPr>
              <a:t>peptide pairs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6" name="TextBox 5"/>
          <p:cNvSpPr txBox="1">
            <a:spLocks noChangeArrowheads="1"/>
          </p:cNvSpPr>
          <p:nvPr/>
        </p:nvSpPr>
        <p:spPr bwMode="auto">
          <a:xfrm>
            <a:off x="2392580" y="6429375"/>
            <a:ext cx="4347729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tabLst>
                <a:tab pos="3136900" algn="l"/>
                <a:tab pos="4572000" algn="l"/>
              </a:tabLst>
            </a:pPr>
            <a:r>
              <a:rPr lang="en-US" b="1" dirty="0">
                <a:solidFill>
                  <a:srgbClr val="C00000"/>
                </a:solidFill>
              </a:rPr>
              <a:t>Yeast NPC </a:t>
            </a:r>
            <a:r>
              <a:rPr lang="en-US" sz="3600" b="1" baseline="-25000" dirty="0">
                <a:solidFill>
                  <a:srgbClr val="C00000"/>
                </a:solidFill>
              </a:rPr>
              <a:t>˜</a:t>
            </a:r>
            <a:r>
              <a:rPr lang="en-US" b="1" dirty="0">
                <a:solidFill>
                  <a:srgbClr val="C00000"/>
                </a:solidFill>
              </a:rPr>
              <a:t>10</a:t>
            </a:r>
            <a:r>
              <a:rPr lang="en-US" b="1" baseline="30000" dirty="0">
                <a:solidFill>
                  <a:srgbClr val="C00000"/>
                </a:solidFill>
              </a:rPr>
              <a:t>6</a:t>
            </a:r>
            <a:r>
              <a:rPr lang="en-US" b="1" dirty="0">
                <a:solidFill>
                  <a:srgbClr val="C00000"/>
                </a:solidFill>
              </a:rPr>
              <a:t> possible </a:t>
            </a:r>
            <a:r>
              <a:rPr lang="en-US" b="1" dirty="0" smtClean="0">
                <a:solidFill>
                  <a:srgbClr val="C00000"/>
                </a:solidFill>
              </a:rPr>
              <a:t>peptide pairs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04800" y="6086060"/>
            <a:ext cx="85725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8" name="5-Point Star 207"/>
          <p:cNvSpPr/>
          <p:nvPr/>
        </p:nvSpPr>
        <p:spPr>
          <a:xfrm>
            <a:off x="3097213" y="3214688"/>
            <a:ext cx="357187" cy="357187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9" name="Isosceles Triangle 208"/>
          <p:cNvSpPr/>
          <p:nvPr/>
        </p:nvSpPr>
        <p:spPr>
          <a:xfrm>
            <a:off x="2838450" y="3975100"/>
            <a:ext cx="285750" cy="28575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32" name="Group 80"/>
          <p:cNvGrpSpPr>
            <a:grpSpLocks/>
          </p:cNvGrpSpPr>
          <p:nvPr/>
        </p:nvGrpSpPr>
        <p:grpSpPr bwMode="auto">
          <a:xfrm>
            <a:off x="4143375" y="3216275"/>
            <a:ext cx="1000125" cy="1212850"/>
            <a:chOff x="6496071" y="3929066"/>
            <a:chExt cx="1000125" cy="1212065"/>
          </a:xfrm>
        </p:grpSpPr>
        <p:cxnSp>
          <p:nvCxnSpPr>
            <p:cNvPr id="211" name="Straight Connector 210"/>
            <p:cNvCxnSpPr/>
            <p:nvPr/>
          </p:nvCxnSpPr>
          <p:spPr>
            <a:xfrm rot="16200000" flipH="1">
              <a:off x="6915319" y="4771483"/>
              <a:ext cx="45690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16200000" flipH="1">
              <a:off x="6558132" y="4271744"/>
              <a:ext cx="45690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6769121" y="4926958"/>
              <a:ext cx="500063" cy="2141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604021" y="4428805"/>
              <a:ext cx="750888" cy="2141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496071" y="3929066"/>
              <a:ext cx="1000125" cy="21417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16" name="Straight Connector 215"/>
            <p:cNvCxnSpPr/>
            <p:nvPr/>
          </p:nvCxnSpPr>
          <p:spPr>
            <a:xfrm rot="16200000" flipH="1">
              <a:off x="6715192" y="4214632"/>
              <a:ext cx="1427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16200000" flipH="1">
              <a:off x="7072379" y="4714370"/>
              <a:ext cx="1427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6715192" y="4357415"/>
              <a:ext cx="1427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7073967" y="4855567"/>
              <a:ext cx="1427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98"/>
          <p:cNvGrpSpPr>
            <a:grpSpLocks/>
          </p:cNvGrpSpPr>
          <p:nvPr/>
        </p:nvGrpSpPr>
        <p:grpSpPr bwMode="auto">
          <a:xfrm>
            <a:off x="5500688" y="3286125"/>
            <a:ext cx="750887" cy="1000125"/>
            <a:chOff x="4429124" y="4152904"/>
            <a:chExt cx="750888" cy="1000132"/>
          </a:xfrm>
        </p:grpSpPr>
        <p:cxnSp>
          <p:nvCxnSpPr>
            <p:cNvPr id="221" name="Straight Connector 220"/>
            <p:cNvCxnSpPr/>
            <p:nvPr/>
          </p:nvCxnSpPr>
          <p:spPr>
            <a:xfrm rot="16200000" flipH="1">
              <a:off x="4740273" y="4924434"/>
              <a:ext cx="457203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/>
            <p:cNvSpPr/>
            <p:nvPr/>
          </p:nvSpPr>
          <p:spPr>
            <a:xfrm>
              <a:off x="4429124" y="4581532"/>
              <a:ext cx="750888" cy="21431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23" name="Straight Connector 222"/>
            <p:cNvCxnSpPr/>
            <p:nvPr/>
          </p:nvCxnSpPr>
          <p:spPr>
            <a:xfrm rot="16200000" flipH="1">
              <a:off x="4897436" y="4867285"/>
              <a:ext cx="142876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16200000" flipH="1">
              <a:off x="4540248" y="4510095"/>
              <a:ext cx="142876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16200000" flipH="1">
              <a:off x="4899023" y="5008573"/>
              <a:ext cx="142876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Isosceles Triangle 225"/>
            <p:cNvSpPr/>
            <p:nvPr/>
          </p:nvSpPr>
          <p:spPr>
            <a:xfrm>
              <a:off x="4471986" y="4152904"/>
              <a:ext cx="285750" cy="285752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34" name="Group 41"/>
          <p:cNvGrpSpPr>
            <a:grpSpLocks/>
          </p:cNvGrpSpPr>
          <p:nvPr/>
        </p:nvGrpSpPr>
        <p:grpSpPr bwMode="auto">
          <a:xfrm>
            <a:off x="2770119" y="3491948"/>
            <a:ext cx="1000125" cy="500062"/>
            <a:chOff x="642938" y="1928813"/>
            <a:chExt cx="1000125" cy="500062"/>
          </a:xfrm>
        </p:grpSpPr>
        <p:sp>
          <p:nvSpPr>
            <p:cNvPr id="228" name="Rectangle 227"/>
            <p:cNvSpPr/>
            <p:nvPr/>
          </p:nvSpPr>
          <p:spPr>
            <a:xfrm>
              <a:off x="642938" y="2071688"/>
              <a:ext cx="1000125" cy="214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29" name="Straight Connector 228"/>
            <p:cNvCxnSpPr>
              <a:endCxn id="228" idx="0"/>
            </p:cNvCxnSpPr>
            <p:nvPr/>
          </p:nvCxnSpPr>
          <p:spPr>
            <a:xfrm rot="16200000" flipH="1">
              <a:off x="1071562" y="2000251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13573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rot="16200000" flipH="1">
              <a:off x="785812" y="2357438"/>
              <a:ext cx="1428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93064E-6 L -0.00121 0.1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4.6531E-6 C 0.00173 0.01179 0.00433 0.02289 0.00572 0.03469 C 0.0052 0.04116 0.00468 0.05504 0.00138 0.06175 C -0.00348 0.07146 -0.01164 0.08048 -0.01893 0.08695 C -0.02188 0.09921 -0.01806 0.11101 -0.01025 0.11771 C -0.00313 0.13159 0.01319 0.13298 0.02465 0.13506 C 0.03194 0.13853 0.0335 0.14801 0.03767 0.15633 C 0.04097 0.16975 0.0394 0.1642 0.04201 0.17368 C 0.04183 0.1746 0.03975 0.1857 0.03906 0.18732 C 0.03732 0.19149 0.03454 0.19449 0.03333 0.19889 C 0.03281 0.20074 0.03281 0.20305 0.03177 0.20467 C 0.02933 0.2086 0.02569 0.21091 0.02308 0.21438 C 0.02031 0.22618 0.02413 0.21461 0.01579 0.22386 C 0.0144 0.22525 0.01406 0.2278 0.01302 0.22965 C 0.00833 0.23751 0.00468 0.2456 -0.00157 0.25092 C -0.004 0.2611 -0.00209 0.25508 -0.00869 0.26827 C -0.01198 0.27474 -0.01355 0.28607 -0.01598 0.29347 C -0.01876 0.30203 -0.02014 0.31175 -0.02188 0.32053 C -0.02275 0.3247 -0.02535 0.32793 -0.02622 0.3321 C -0.02813 0.34112 -0.02865 0.35014 -0.03056 0.35915 C -0.03282 0.36956 -0.03577 0.37951 -0.03768 0.38991 C -0.03716 0.40656 -0.03751 0.42345 -0.03629 0.4401 C -0.03612 0.44241 -0.03421 0.4438 -0.03334 0.44588 C -0.02414 0.46785 -0.00452 0.47317 0.01302 0.47872 C 0.03628 0.47733 0.05815 0.47525 0.08107 0.47109 C 0.10833 0.45952 0.13819 0.45675 0.16666 0.45374 C 0.19149 0.44773 0.21701 0.44935 0.24201 0.44588 C 0.27656 0.44125 0.31058 0.43108 0.34479 0.42483 C 0.36388 0.41743 0.38454 0.41258 0.40277 0.40148 C 0.41041 0.39685 0.41788 0.38876 0.42604 0.38621 C 0.4368 0.3765 0.44583 0.36748 0.45503 0.35522 C 0.45746 0.35199 0.46232 0.34551 0.46232 0.34551 C 0.46458 0.3358 0.47152 0.3284 0.47534 0.31845 C 0.47725 0.30573 0.48072 0.29417 0.48402 0.28191 C 0.48524 0.26757 0.48593 0.26156 0.48107 0.24907 C 0.47517 0.21646 0.45694 0.1894 0.43177 0.18154 C 0.41058 0.16697 0.39027 0.1642 0.36666 0.16212 C 0.32829 0.16373 0.33107 0.16073 0.30867 0.1679 C 0.2934 0.17807 0.28211 0.19334 0.26944 0.2086 C 0.26249 0.21716 0.26336 0.21392 0.25798 0.22201 C 0.2559 0.22525 0.25399 0.22826 0.25208 0.23173 C 0.24999 0.23543 0.24861 0.23982 0.24635 0.24329 C 0.2427 0.24884 0.23472 0.25878 0.23472 0.25878 C 0.23038 0.27289 0.22343 0.28052 0.21874 0.29347 C 0.21249 0.31036 0.22499 0.28376 0.2144 0.30897 C 0.20642 0.3277 0.2019 0.3395 0.19843 0.36101 C 0.19843 0.36193 0.19791 0.38228 0.20277 0.38621 C 0.20538 0.38829 0.21145 0.38991 0.21145 0.38991 C 0.22308 0.38483 0.23472 0.37928 0.24635 0.37465 C 0.26006 0.3691 0.27586 0.36887 0.28975 0.36494 C 0.30173 0.36147 0.31388 0.35962 0.32604 0.35707 C 0.32899 0.35638 0.33472 0.35522 0.33472 0.35522 C 0.34201 0.35199 0.34913 0.34875 0.35642 0.34551 C 0.36163 0.3432 0.37239 0.33973 0.37239 0.33973 C 0.37742 0.33464 0.3835 0.33163 0.38836 0.32631 C 0.38992 0.32446 0.39114 0.32238 0.3927 0.32053 C 0.39444 0.31845 0.39652 0.3166 0.39843 0.31475 C 0.40347 0.30365 0.40416 0.29209 0.40711 0.28006 C 0.40607 0.25138 0.40763 0.21993 0.38541 0.20467 C 0.38003 0.20097 0.37517 0.19935 0.36944 0.19704 C 0.3467 0.19912 0.34652 0.19796 0.32899 0.2123 C 0.32447 0.216 0.32013 0.21993 0.31579 0.22386 C 0.3144 0.22525 0.31145 0.2278 0.31145 0.2278 C 0.30538 0.24051 0.31284 0.22618 0.29999 0.24329 C 0.29027 0.25624 0.30433 0.2426 0.2927 0.253 C 0.28923 0.25971 0.28697 0.26734 0.28402 0.27405 C 0.28194 0.27891 0.27673 0.28769 0.27673 0.28769 C 0.27621 0.28954 0.27604 0.29162 0.27534 0.29347 C 0.27447 0.29556 0.27308 0.29718 0.27239 0.29926 C 0.27083 0.30481 0.27065 0.31082 0.26944 0.3166 C 0.26996 0.32123 0.26788 0.32817 0.271 0.33025 C 0.27499 0.33279 0.28402 0.32631 0.28402 0.32631 C 0.28819 0.32215 0.29305 0.31915 0.29704 0.31475 C 0.29843 0.31313 0.29878 0.31059 0.29999 0.30897 C 0.30763 0.29879 0.31683 0.2944 0.32308 0.28191 C 0.32708 0.27382 0.3309 0.26572 0.33333 0.2567 C 0.33437 0.253 0.33611 0.24514 0.33611 0.24514 C 0.33697 0.23751 0.33906 0.22988 0.33906 0.22201 C 0.33906 0.18524 0.32586 0.15333 0.29999 0.13899 C 0.28194 0.14014 0.27482 0.13876 0.26076 0.14477 C 0.2526 0.15587 0.24409 0.16836 0.23472 0.17761 C 0.2276 0.18478 0.22048 0.18964 0.2144 0.19889 C 0.21024 0.20513 0.20451 0.21091 0.20138 0.21808 C 0.19861 0.22433 0.19409 0.23751 0.19409 0.23751 C 0.19114 0.25323 0.18298 0.2648 0.17968 0.28006 C 0.17604 0.29694 0.17395 0.3136 0.16944 0.33025 C 0.16996 0.33464 0.16961 0.3395 0.171 0.34366 C 0.17204 0.34644 0.17777 0.34875 0.17968 0.34944 C 0.19079 0.35291 0.19774 0.3536 0.21006 0.35522 C 0.21388 0.35569 0.21788 0.35638 0.2217 0.35707 C 0.25121 0.35638 0.28055 0.35638 0.31006 0.35522 C 0.34288 0.35407 0.37725 0.34597 0.41006 0.34181 C 0.421 0.33788 0.43281 0.33672 0.4434 0.3321 C 0.45121 0.32863 0.45867 0.32516 0.46666 0.32238 C 0.47777 0.3129 0.48298 0.30851 0.49131 0.29741 C 0.49305 0.29509 0.49392 0.29186 0.49565 0.28954 C 0.49965 0.28469 0.50867 0.27613 0.50867 0.27613 C 0.51249 0.26549 0.51857 0.2574 0.52308 0.24722 C 0.52534 0.24213 0.52899 0.23173 0.52899 0.23173 C 0.53107 0.22039 0.53489 0.20999 0.53767 0.19889 C 0.54062 0.18686 0.54097 0.17275 0.54201 0.16026 C 0.54027 0.13575 0.53854 0.11748 0.51874 0.11193 C 0.49097 0.11586 0.46388 0.12396 0.43611 0.12742 C 0.4217 0.13182 0.40729 0.13321 0.3927 0.13714 C 0.37031 0.14292 0.34843 0.15148 0.32604 0.15633 C 0.31892 0.16188 0.31215 0.16235 0.30572 0.1679 C 0.29652 0.17599 0.28819 0.18432 0.28107 0.19496 C 0.27795 0.19981 0.27326 0.20282 0.271 0.2086 C 0.2684 0.21531 0.26683 0.22155 0.26371 0.2278 C 0.26197 0.24283 0.26076 0.25023 0.26076 0.26827 C 0.26076 0.3018 0.26302 0.36517 0.29409 0.37835 C 0.31944 0.36748 0.33992 0.34297 0.3651 0.3321 C 0.36302 0.32331 0.36076 0.32562 0.35503 0.32053 C 0.35069 0.31198 0.35052 0.30828 0.3434 0.31475 C 0.3427 0.31799 0.34201 0.32631 0.33906 0.32631 " pathEditMode="relative" ptsTypes="ffffffffffffffffffffffffffffffffffffffffffffffffffffffffffffffffffffffffffffffffffffffffffffffffffffffffffffffffff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6.19796E-6 C -0.00452 0.00602 -0.00539 0.01064 -0.00869 0.01758 C -0.01216 0.03192 -0.01268 0.04487 -0.00435 0.05597 C -0.00209 0.06569 0.00121 0.07193 0.00729 0.07725 C 0.01197 0.08696 0.00867 0.08187 0.01892 0.09089 C 0.02031 0.09205 0.02326 0.09459 0.02326 0.09459 C 0.02569 0.10454 0.02395 0.09922 0.03038 0.11217 C 0.03142 0.11402 0.03333 0.11795 0.03333 0.11795 C 0.03558 0.12743 0.03628 0.13715 0.03767 0.14686 C 0.0368 0.16929 0.03506 0.18733 0.03194 0.20861 C 0.03263 0.23104 0.03246 0.25602 0.03767 0.27799 C 0.03992 0.3069 0.04704 0.33349 0.05364 0.36101 C 0.0552 0.37396 0.05503 0.38715 0.05798 0.39964 C 0.05902 0.41629 0.05937 0.4334 0.06232 0.44982 C 0.06319 0.48104 0.06301 0.51342 0.06666 0.54441 C 0.0677 0.56592 0.06892 0.58789 0.07829 0.60639 C 0.0802 0.61471 0.08194 0.62235 0.08558 0.62951 C 0.08767 0.63807 0.09097 0.6464 0.09565 0.65264 C 0.09704 0.65195 0.09913 0.65241 0.09999 0.65079 C 0.1026 0.64617 0.10381 0.64038 0.10572 0.6353 C 0.10781 0.62951 0.11163 0.62489 0.11458 0.6198 C 0.11666 0.6161 0.12031 0.60824 0.12031 0.60824 C 0.12222 0.60014 0.12517 0.59737 0.12899 0.59089 C 0.14027 0.57147 0.13142 0.5865 0.13628 0.57355 C 0.14097 0.56106 0.13749 0.57424 0.14062 0.56198 C 0.14166 0.55805 0.1434 0.55042 0.1434 0.55042 C 0.14739 0.50186 0.13784 0.45653 0.12604 0.4112 C 0.12413 0.3927 0.12048 0.36633 0.11458 0.34945 C 0.11301 0.33789 0.11319 0.33419 0.10729 0.32632 C 0.1052 0.31291 0.10156 0.30112 0.09565 0.28978 C 0.09218 0.27591 0.09531 0.2803 0.08836 0.27429 C 0.08558 0.26851 0.08541 0.26411 0.07829 0.27036 C 0.0743 0.27383 0.06805 0.284 0.06805 0.284 C 0.06614 0.29464 0.06301 0.29441 0.05798 0.3032 C 0.05399 0.31985 0.06041 0.2951 0.05225 0.31661 C 0.05069 0.32077 0.05034 0.32586 0.0493 0.33025 C 0.04548 0.37235 0.04131 0.41721 0.05225 0.45768 C 0.05555 0.52914 0.06909 0.60801 0.05069 0.67577 C 0.0486 0.64964 0.04583 0.6235 0.03906 0.59853 C 0.03697 0.57817 0.03489 0.5569 0.03194 0.53678 C 0.02933 0.5192 0.02343 0.50232 0.02031 0.48474 C 0.01909 0.46994 0.01857 0.45514 0.01735 0.44034 C 0.01631 0.42716 0.01215 0.41467 0.01006 0.40172 C 0.0092 0.37211 0.00833 0.34853 0.00433 0.32054 C 0.00468 0.31013 0.0092 0.26689 0.00572 0.24908 C 0.00381 0.27591 0.00451 0.3099 -0.0014 0.33419 C -0.00417 0.35731 -0.00591 0.38044 -0.00869 0.40357 C -0.01008 0.45005 -0.0139 0.49792 -0.02466 0.54256 C -0.0257 0.55227 -0.02501 0.56245 -0.02761 0.57147 C -0.03577 0.60014 -0.04358 0.62905 -0.0566 0.65449 C -0.0573 0.62628 -0.05556 0.59876 -0.06094 0.57147 C -0.06442 0.52845 -0.06233 0.46601 -0.04636 0.42484 C -0.04462 0.41513 -0.04167 0.41004 -0.03768 0.40172 C -0.03265 0.39108 -0.02987 0.37975 -0.02171 0.37281 C -0.01893 0.36078 -0.00487 0.33997 0.00433 0.33604 C 0.0184 0.3173 0.03749 0.30713 0.05503 0.29556 C 0.0684 0.28678 0.08246 0.27914 0.09565 0.27036 C 0.1019 0.26619 0.10989 0.2655 0.11597 0.26064 C 0.12239 0.25556 0.12795 0.24977 0.13472 0.24538 C 0.13888 0.23983 0.14114 0.23636 0.14635 0.23174 C 0.14826 0.23012 0.15051 0.22965 0.15225 0.2278 C 0.16215 0.21693 0.17013 0.20421 0.18124 0.19519 C 0.18263 0.19265 0.18402 0.18988 0.18558 0.18733 C 0.18697 0.18525 0.18871 0.18363 0.18992 0.18155 C 0.19201 0.17785 0.19565 0.16999 0.19565 0.16999 C 0.19704 0.1642 0.1986 0.15842 0.19999 0.15264 C 0.1927 0.13784 0.19253 0.13784 0.17968 0.13322 C 0.17673 0.13345 0.16041 0.13368 0.15364 0.13715 C 0.14479 0.14154 0.13697 0.14802 0.1276 0.15079 C 0.1184 0.15657 0.11006 0.16212 0.09999 0.1642 C 0.09288 0.16906 0.08593 0.17114 0.07829 0.17392 C 0.07013 0.17692 0.06301 0.18178 0.05503 0.18548 C 0.04791 0.19265 0.03906 0.19519 0.03194 0.20283 C 0.02829 0.20676 0.02517 0.21185 0.0217 0.21624 C 0.02031 0.21809 0.01735 0.22202 0.01735 0.22202 C 0.0151 0.23127 0.01197 0.2396 0.01006 0.24908 C 0.01128 0.26527 0.01406 0.284 0.0217 0.29741 C 0.02916 0.3106 0.03958 0.3136 0.05069 0.31661 C 0.07933 0.32424 0.09826 0.32864 0.12899 0.33025 C 0.14791 0.33257 0.16527 0.3402 0.18402 0.34367 C 0.20138 0.35199 0.21388 0.36911 0.22465 0.38807 C 0.22829 0.39432 0.23142 0.40079 0.23472 0.4075 C 0.23576 0.40935 0.23854 0.41536 0.23767 0.41328 C 0.23472 0.40519 0.23454 0.40079 0.22899 0.39593 C 0.22725 0.38599 0.22326 0.38275 0.21892 0.37466 C 0.21301 0.36356 0.20798 0.35246 0.20138 0.34182 C 0.19826 0.3284 0.20277 0.34344 0.19565 0.33211 C 0.19426 0.33002 0.19409 0.32679 0.1927 0.32447 C 0.19062 0.321 0.18784 0.31823 0.18558 0.31476 C 0.17604 0.29996 0.17117 0.28007 0.15937 0.26851 C 0.1559 0.26111 0.15781 0.26434 0.15364 0.25879 " pathEditMode="relative" ptsTypes="ffffffffffffffffffffffffffffffffffffffffffffffffffffffffffffffffffffffffffffffffffffffffff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7.76133E-6 C -0.0085 -0.00416 -0.01874 0.00486 -0.02742 0.00764 C -0.03558 0.01018 -0.04392 0.01134 -0.05208 0.01342 C -0.06058 0.0155 -0.06961 0.0199 -0.07812 0.02128 C -0.08489 0.02244 -0.09166 0.02221 -0.09843 0.02313 C -0.1019 0.0236 -0.1052 0.02429 -0.10867 0.02498 C -0.11388 0.02753 -0.12447 0.03077 -0.12447 0.03077 C -0.13003 0.03562 -0.13836 0.04025 -0.14479 0.04233 C -0.15468 0.05135 -0.15017 0.0488 -0.15781 0.05204 C -0.17222 0.06476 -0.18801 0.07517 -0.20433 0.08303 C -0.20694 0.08419 -0.20885 0.08719 -0.21145 0.08881 C -0.21631 0.09182 -0.22222 0.09298 -0.22742 0.09459 C -0.22881 0.09645 -0.23003 0.09876 -0.23176 0.10038 C -0.2335 0.102 -0.23593 0.10246 -0.23767 0.10431 C -0.24635 0.11402 -0.23437 0.10755 -0.24479 0.11194 C -0.25173 0.12096 -0.25867 0.13183 -0.26666 0.139 C -0.26874 0.14316 -0.27187 0.1464 -0.27378 0.15056 C -0.27829 0.16027 -0.27916 0.17161 -0.28402 0.18132 C -0.28732 0.19774 -0.29392 0.20792 -0.29843 0.22387 C -0.30225 0.23752 -0.30659 0.25116 -0.31145 0.26435 C -0.31631 0.30019 -0.30867 0.25001 -0.31735 0.2877 C -0.32204 0.30852 -0.32291 0.33188 -0.33038 0.3513 C -0.33159 0.36171 -0.3335 0.37188 -0.33472 0.38229 C -0.3342 0.39709 -0.33506 0.41212 -0.33333 0.42669 C -0.33142 0.44219 -0.31406 0.46555 -0.30711 0.47873 C -0.30225 0.48775 -0.29739 0.49654 -0.2927 0.50579 C -0.28958 0.5118 -0.27933 0.51966 -0.27534 0.52313 C -0.26249 0.5347 -0.24704 0.54464 -0.23176 0.54834 C -0.21701 0.55204 -0.20173 0.55181 -0.1868 0.55412 C -0.16562 0.55736 -0.14444 0.56384 -0.12308 0.56569 C -0.09305 0.56846 -0.06319 0.56916 -0.03333 0.57332 C 0.00591 0.5717 0.05087 0.57309 0.09133 0.56569 C 0.11146 0.56199 0.13091 0.5525 0.15087 0.54834 C 0.15417 0.5458 0.1573 0.54256 0.16094 0.54048 C 0.1665 0.53724 0.1783 0.53285 0.1783 0.53285 C 0.18681 0.52151 0.19775 0.51411 0.2073 0.50394 C 0.20921 0.50186 0.2099 0.49839 0.21164 0.49607 C 0.21876 0.48659 0.22171 0.48312 0.22761 0.4711 C 0.22813 0.46855 0.22813 0.46555 0.229 0.46324 C 0.23056 0.45907 0.2349 0.45167 0.2349 0.45167 C 0.23612 0.43733 0.23855 0.42508 0.24063 0.4112 C 0.23976 0.39871 0.23907 0.3883 0.23629 0.37651 C 0.23577 0.37073 0.23629 0.36448 0.2349 0.35893 C 0.23386 0.35454 0.229 0.34737 0.229 0.34737 C 0.22778 0.34205 0.22553 0.33465 0.22327 0.33003 C 0.22223 0.32771 0.21997 0.32656 0.21893 0.32424 C 0.21563 0.31754 0.21372 0.30967 0.21025 0.30297 C 0.20435 0.2914 0.19792 0.28077 0.19133 0.27013 C 0.18733 0.26365 0.1856 0.25301 0.17987 0.24908 C 0.16702 0.24052 0.16042 0.22503 0.15087 0.21231 C 0.13994 0.19797 0.1474 0.21 0.13924 0.20075 C 0.12292 0.18225 0.104 0.16004 0.08265 0.15241 C 0.07362 0.14455 0.0639 0.1427 0.05365 0.139 C 0.04115 0.13437 0.02883 0.12975 0.01598 0.12743 C -0.02256 0.1124 -0.06423 0.10755 -0.10433 0.10431 C -0.14201 0.09737 -0.16631 0.1013 -0.21145 0.10223 C -0.23749 0.10755 -0.26128 0.12235 -0.28541 0.13507 C -0.30312 0.14432 -0.27517 0.12582 -0.29999 0.14085 C -0.31128 0.14779 -0.30312 0.14501 -0.31301 0.15241 C -0.33454 0.16837 -0.30086 0.13807 -0.33038 0.16606 C -0.34808 0.18271 -0.31961 0.16559 -0.34201 0.17762 C -0.35208 0.19566 -0.34687 0.18918 -0.35642 0.1989 C -0.35781 0.20213 -0.3592 0.20537 -0.36076 0.20838 C -0.36301 0.213 -0.36579 0.2174 -0.36805 0.22202 C -0.37048 0.22711 -0.37534 0.23752 -0.37534 0.23752 C -0.37829 0.25324 -0.3809 0.2662 -0.38246 0.28192 C -0.38194 0.29533 -0.38176 0.30898 -0.38107 0.32239 C -0.38003 0.34066 -0.37274 0.35824 -0.3651 0.37258 C -0.34565 0.40958 -0.37274 0.36009 -0.35781 0.38992 C -0.34982 0.40588 -0.34045 0.42068 -0.33176 0.43618 C -0.32048 0.45653 -0.3092 0.47873 -0.29114 0.48844 C -0.28402 0.49793 -0.28923 0.49284 -0.27673 0.49793 C -0.2717 0.50001 -0.26735 0.50371 -0.26232 0.50579 C -0.25572 0.50833 -0.24739 0.50972 -0.24045 0.51157 C -0.22638 0.51088 -0.21249 0.51088 -0.19843 0.50972 C -0.1894 0.50903 -0.18107 0.50348 -0.17239 0.50001 C -0.14982 0.49076 -0.12812 0.4748 -0.10867 0.45745 C -0.10503 0.45422 -0.10208 0.44936 -0.09843 0.44589 C -0.09635 0.44381 -0.071 0.4223 -0.06805 0.41698 C -0.06267 0.40727 -0.06579 0.41097 -0.05937 0.40542 C -0.046 0.38137 -0.06267 0.40935 -0.05069 0.39385 C -0.04826 0.39062 -0.04635 0.38391 -0.04479 0.38021 C -0.04253 0.37489 -0.03767 0.36472 -0.03767 0.36472 C -0.0361 0.35685 -0.03454 0.35084 -0.03176 0.34367 C -0.02847 0.32054 -0.03055 0.30713 -0.03333 0.28377 C -0.03333 0.28331 -0.03524 0.26666 -0.0361 0.26435 C -0.03801 0.25995 -0.04131 0.25694 -0.0434 0.25278 C -0.06354 0.25533 -0.05624 0.25255 -0.06944 0.26249 C -0.0717 0.26411 -0.0743 0.26527 -0.07673 0.26643 C -0.07951 0.26781 -0.08541 0.27013 -0.08541 0.27013 C -0.1026 0.28747 -0.08211 0.26805 -0.09565 0.27799 C -0.10347 0.28377 -0.10763 0.29094 -0.11579 0.29533 C -0.11892 0.30158 -0.12308 0.3062 -0.12604 0.31268 C -0.13107 0.32332 -0.13489 0.33465 -0.13906 0.34552 C -0.14288 0.35523 -0.14357 0.36633 -0.14635 0.37651 C -0.14513 0.39247 -0.146 0.40218 -0.1361 0.4112 C -0.12777 0.40287 -0.12899 0.39732 -0.12308 0.38414 C -0.12048 0.37813 -0.11701 0.37281 -0.1144 0.3668 C -0.11319 0.36379 -0.11249 0.36032 -0.11145 0.35708 C -0.10972 0.35176 -0.10572 0.34159 -0.10572 0.34159 C -0.10468 0.33558 -0.10173 0.32471 -0.09843 0.32031 " pathEditMode="relative" ptsTypes="ffffffffffffffffffffffffffffffffffffffffffffffffffffffffffffffffffffffffffffffffffffffffffffffffffffA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68 0.01111 C 0.19393 0.01411 0.19862 0.01989 0.20504 0.02267 C 0.21546 0.03377 0.22813 0.03932 0.24132 0.04209 C 0.25278 0.04695 0.26546 0.05065 0.27743 0.05366 C 0.28403 0.05967 0.29289 0.06198 0.3007 0.06522 C 0.3066 0.07054 0.31285 0.07563 0.31945 0.07887 C 0.32518 0.0865 0.33264 0.09043 0.33837 0.09806 C 0.34132 0.10199 0.3441 0.10569 0.34705 0.10963 C 0.34948 0.11286 0.3533 0.11425 0.35573 0.11749 C 0.35868 0.12142 0.36112 0.12581 0.36441 0.12905 C 0.3691 0.13391 0.37587 0.14015 0.379 0.1464 C 0.38091 0.15033 0.38473 0.15796 0.38473 0.15796 C 0.3882 0.1723 0.38889 0.18525 0.39046 0.20028 C 0.39289 0.22433 0.39896 0.25116 0.40504 0.27382 C 0.40764 0.29834 0.40643 0.32308 0.40209 0.34714 C 0.40087 0.36726 0.39844 0.38691 0.39636 0.40703 C 0.39549 0.43409 0.39618 0.49607 0.38334 0.5229 C 0.38056 0.53654 0.37587 0.54973 0.37014 0.56152 C 0.36667 0.57609 0.35643 0.58372 0.35 0.59621 C 0.34254 0.61078 0.33646 0.61772 0.32535 0.62697 C 0.31893 0.63229 0.31285 0.63876 0.30643 0.64432 C 0.29462 0.65426 0.27483 0.6612 0.26146 0.66767 C 0.25573 0.67045 0.24983 0.67068 0.2441 0.67345 C 0.22639 0.6649 0.20434 0.67207 0.18612 0.67345 C 0.18073 0.67276 0.17535 0.67253 0.17014 0.67137 C 0.16719 0.67068 0.16146 0.66767 0.16146 0.66767 C 0.15313 0.66004 0.14393 0.65357 0.13542 0.6464 C 0.13368 0.64478 0.1316 0.64385 0.12969 0.64246 C 0.12674 0.64015 0.12101 0.63483 0.12101 0.63483 C 0.11372 0.62049 0.10035 0.61055 0.09046 0.59991 C 0.08473 0.5939 0.079 0.58673 0.07466 0.57887 C 0.07257 0.57517 0.07171 0.56985 0.06875 0.5673 C 0.06181 0.56106 0.05678 0.5525 0.05139 0.54395 C 0.04462 0.53331 0.04011 0.52059 0.03403 0.50925 C 0.03264 0.50671 0.03108 0.50417 0.02969 0.50162 C 0.02709 0.49723 0.0224 0.48798 0.0224 0.48798 C 0.0191 0.46948 0.00903 0.45583 0.00209 0.43987 C -0.00312 0.42808 -0.00781 0.41513 -0.01232 0.4031 C -0.01527 0.39524 -0.01684 0.38715 -0.021 0.37998 C -0.02222 0.3779 -0.02413 0.37651 -0.02534 0.37419 C -0.03229 0.36124 -0.0302 0.34506 -0.03697 0.32979 C -0.03888 0.3173 -0.04201 0.30528 -0.04427 0.29302 C -0.04843 0.26989 -0.05191 0.2463 -0.05729 0.22364 C -0.05781 0.21716 -0.05868 0.21069 -0.05868 0.20421 C -0.05868 0.18294 -0.06007 0.13946 -0.03993 0.1309 C -0.02934 0.13229 -0.01979 0.1353 -0.00954 0.13853 C -0.00607 0.14085 -0.00295 0.14432 0.0007 0.1464 C 0.00382 0.14825 0.00747 0.14871 0.01077 0.1501 C 0.02379 0.16235 0.03178 0.17739 0.04132 0.1945 C 0.05209 0.2137 0.06285 0.23543 0.07171 0.25648 C 0.07518 0.26457 0.07639 0.27313 0.079 0.28146 C 0.08403 0.29718 0.09202 0.31152 0.09914 0.32586 C 0.11823 0.36425 0.14618 0.392 0.17014 0.42438 C 0.175 0.43086 0.18125 0.4334 0.18612 0.43987 C 0.19184 0.43456 0.19184 0.43016 0.1948 0.4223 C 0.19844 0.41259 0.20278 0.4031 0.20643 0.39339 C 0.21025 0.38345 0.21181 0.37211 0.21667 0.36263 C 0.21806 0.35153 0.2198 0.34089 0.22101 0.32979 C 0.22014 0.3062 0.22223 0.27498 0.21077 0.2544 C 0.20851 0.24469 0.20348 0.24006 0.19636 0.23705 C 0.15903 0.2389 0.16598 0.23567 0.14271 0.24677 C 0.13594 0.25324 0.13768 0.25255 0.12969 0.25648 C 0.12691 0.25787 0.12101 0.26018 0.12101 0.26018 C 0.11112 0.2692 0.11563 0.26666 0.10799 0.26989 C 0.09809 0.27868 0.08733 0.28608 0.07605 0.29117 C 0.06303 0.30296 0.04497 0.30528 0.02969 0.30851 C 0.01372 0.31707 0.03212 0.30805 0.01233 0.3143 C -0.00677 0.32031 -0.02343 0.3291 -0.04288 0.33164 C -0.05989 0.33835 -0.07586 0.33997 -0.09357 0.34135 C -0.11302 0.33835 -0.13072 0.3284 -0.15 0.32586 C -0.15816 0.32147 -0.16649 0.32077 -0.17465 0.31615 C -0.18541 0.3099 -0.19149 0.30158 -0.20086 0.29302 C -0.19809 0.27197 -0.19513 0.27359 -0.18194 0.26596 C -0.18038 0.26504 -0.17916 0.26296 -0.1776 0.26226 C -0.17534 0.26111 -0.17274 0.26087 -0.17031 0.26018 C -0.16649 0.25902 -0.15868 0.25648 -0.15868 0.25648 C -0.15138 0.25717 -0.14409 0.25671 -0.13697 0.25833 C -0.12864 0.26018 -0.12534 0.27382 -0.121 0.28146 C -0.11944 0.28423 -0.11684 0.28631 -0.11527 0.28909 C -0.11041 0.29765 -0.10868 0.30898 -0.1052 0.31823 C -0.09982 0.33234 -0.09583 0.34644 -0.09062 0.36055 C -0.08888 0.37026 -0.0868 0.37466 -0.08333 0.38391 C -0.08072 0.39085 -0.07951 0.39825 -0.07621 0.40495 C -0.07361 0.40148 -0.07013 0.39894 -0.06753 0.39547 C -0.05382 0.3772 -0.07309 0.39732 -0.05729 0.38183 C -0.05468 0.37073 -0.05746 0.37951 -0.04861 0.36633 C -0.04201 0.35639 -0.03836 0.34506 -0.03125 0.33557 C -0.02691 0.31777 -0.03402 0.34413 -0.02534 0.32401 C -0.02326 0.31915 -0.02187 0.30875 -0.01961 0.30273 C -0.01649 0.28099 -0.01597 0.25417 -0.02257 0.23312 C -0.02413 0.22803 -0.02743 0.21855 -0.03125 0.21578 C -0.03385 0.21393 -0.03993 0.21208 -0.03993 0.21208 C -0.05347 0.2137 -0.06076 0.21531 -0.07187 0.22549 C -0.07864 0.23937 -0.06961 0.22295 -0.08055 0.2352 C -0.08194 0.23659 -0.08229 0.23937 -0.08333 0.24098 C -0.08507 0.24376 -0.0875 0.24584 -0.08923 0.24862 C -0.09479 0.25787 -0.09722 0.26989 -0.10225 0.27961 C -0.10364 0.2914 -0.1052 0.29834 -0.1052 0.31037 " pathEditMode="relative" ptsTypes="fffffffffffffffffffffffffffffffffffffffffffffffffffffffffffffffffffffffffffffffffffffffffffffffff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70213E-6 C -0.00053 0.00185 -0.0007 0.00393 -0.00139 0.00578 C -0.00226 0.00786 -0.00382 0.00948 -0.00434 0.01156 C -0.00573 0.01665 -0.00573 0.02197 -0.00712 0.02705 C -0.00886 0.03376 -0.01129 0.03977 -0.01303 0.04648 C -0.01476 0.06036 -0.01754 0.07354 -0.02032 0.08695 C -0.02205 0.11586 -0.02448 0.14546 -0.029 0.17391 C -0.03369 0.25069 -0.03612 0.32909 -0.05643 0.40171 C -0.06181 0.42113 -0.06424 0.44287 -0.07379 0.45952 C -0.07553 0.466 -0.07674 0.47109 -0.07969 0.47687 C -0.08212 0.48681 -0.08664 0.49236 -0.09132 0.5 C -0.10053 0.51526 -0.10973 0.53075 -0.12032 0.5444 C -0.12379 0.54879 -0.12778 0.55272 -0.13178 0.55619 C -0.13316 0.55735 -0.13473 0.55851 -0.13612 0.55989 C -0.14792 0.57331 -0.13542 0.56336 -0.1507 0.57354 C -0.15469 0.5814 -0.15973 0.5858 -0.16667 0.5888 C -0.17396 0.59875 -0.18369 0.60383 -0.1941 0.60638 C -0.21146 0.61725 -0.23178 0.62511 -0.2507 0.6295 C -0.25487 0.63043 -0.29098 0.63552 -0.29566 0.63714 C -0.32448 0.64708 -0.35452 0.64731 -0.38403 0.6487 C -0.42188 0.63667 -0.46268 0.64014 -0.50139 0.63321 C -0.50469 0.63205 -0.50816 0.63066 -0.51146 0.6295 C -0.5158 0.62812 -0.52466 0.62557 -0.52466 0.62557 C -0.53386 0.61933 -0.5283 0.61887 -0.53612 0.61216 C -0.53716 0.61031 -0.53785 0.608 -0.53907 0.60638 C -0.54028 0.60476 -0.54237 0.6043 -0.54341 0.60245 C -0.5448 0.60037 -0.54514 0.59713 -0.54636 0.59481 C -0.54966 0.5888 -0.55417 0.58094 -0.55799 0.57539 C -0.56112 0.57076 -0.56528 0.56706 -0.56806 0.56197 C -0.57431 0.55087 -0.57952 0.53862 -0.58698 0.52913 C -0.5908 0.5185 -0.5948 0.51827 -0.6 0.50971 C -0.61164 0.49074 -0.604 0.49814 -0.61303 0.49051 C -0.61875 0.48011 -0.62466 0.46993 -0.63039 0.45952 C -0.63195 0.45675 -0.63212 0.45282 -0.63334 0.44981 C -0.63716 0.43963 -0.64011 0.42969 -0.64341 0.41905 C -0.64671 0.39592 -0.64844 0.33903 -0.63612 0.31475 C -0.63212 0.28677 -0.61494 0.25786 -0.59566 0.24537 C -0.5908 0.23889 -0.58629 0.2345 -0.57969 0.23173 C -0.57014 0.22294 -0.56233 0.22363 -0.5507 0.22201 C -0.54237 0.22294 -0.53299 0.21993 -0.52605 0.22594 C -0.51875 0.23242 -0.51424 0.24352 -0.50573 0.24722 C -0.4948 0.26179 -0.48108 0.27058 -0.46945 0.28399 C -0.45174 0.30434 -0.47327 0.27983 -0.46077 0.29926 C -0.45643 0.30596 -0.44983 0.31105 -0.4448 0.3166 C -0.44271 0.31891 -0.4408 0.32169 -0.43907 0.32446 C -0.4375 0.32678 -0.43646 0.33001 -0.43473 0.3321 C -0.42587 0.34273 -0.41563 0.35222 -0.40573 0.361 C -0.39792 0.37511 -0.38698 0.37812 -0.37674 0.38806 C -0.37379 0.39107 -0.36042 0.4061 -0.35504 0.40934 C -0.34028 0.41813 -0.32518 0.42368 -0.31007 0.43061 C -0.28733 0.44125 -0.26459 0.4512 -0.24046 0.45559 C -0.21303 0.46623 -0.18421 0.46068 -0.15643 0.45374 C -0.14566 0.44773 -0.13594 0.44033 -0.12605 0.43247 C -0.12327 0.43015 -0.11997 0.42946 -0.11737 0.42668 C -0.10903 0.41813 -0.10539 0.40888 -0.09844 0.39963 C -0.09688 0.38945 -0.09375 0.38274 -0.09132 0.3728 C -0.08629 0.35152 -0.0816 0.33302 -0.07969 0.31082 C -0.08021 0.29602 -0.07987 0.28122 -0.08108 0.26642 C -0.08143 0.26295 -0.08299 0.25994 -0.08403 0.25693 C -0.09202 0.23381 -0.09948 0.23103 -0.11598 0.22016 C -0.15035 0.22201 -0.14653 0.21646 -0.16667 0.23358 C -0.17014 0.24329 -0.17431 0.25277 -0.18108 0.25878 C -0.18941 0.27728 -0.20573 0.30157 -0.21875 0.31475 C -0.22223 0.32608 -0.22587 0.33256 -0.23334 0.33996 C -0.24184 0.35846 -0.25087 0.37049 -0.26372 0.38436 C -0.26615 0.38691 -0.26737 0.39107 -0.26945 0.39384 C -0.275 0.40124 -0.28143 0.40772 -0.28698 0.41512 C -0.29132 0.4209 -0.2948 0.42992 -0.29844 0.4364 C -0.30157 0.44819 -0.29896 0.44079 -0.31007 0.45559 C -0.31407 0.46091 -0.31476 0.4697 -0.31875 0.47502 C -0.325 0.48334 -0.33247 0.49051 -0.33768 0.5 C -0.34705 0.51688 -0.36129 0.53029 -0.37379 0.54255 C -0.37709 0.54579 -0.37934 0.55087 -0.38264 0.55411 C -0.41042 0.58186 -0.44393 0.60707 -0.47813 0.61586 C -0.47882 0.61586 -0.49375 0.61563 -0.49844 0.61216 C -0.50157 0.60985 -0.50712 0.6043 -0.50712 0.6043 C -0.51789 0.58325 -0.52084 0.5703 -0.52309 0.5444 C -0.52205 0.50508 -0.52205 0.46577 -0.52032 0.42668 C -0.5198 0.41581 -0.51389 0.40333 -0.51007 0.39384 C -0.49896 0.36655 -0.48212 0.33071 -0.46372 0.31082 C -0.45921 0.30087 -0.45278 0.29324 -0.44775 0.28399 C -0.44653 0.28168 -0.44619 0.27844 -0.4448 0.27613 C -0.44132 0.27058 -0.43334 0.26063 -0.43334 0.26063 C -0.42934 0.24768 -0.41841 0.23103 -0.41007 0.22201 C -0.40261 0.20235 -0.39532 0.18293 -0.38698 0.16419 C -0.3849 0.15101 -0.37969 0.14315 -0.37535 0.13135 C -0.37396 0.12257 -0.37119 0.11679 -0.36945 0.10823 C -0.36303 0.12164 -0.37032 0.10499 -0.36511 0.12372 C -0.36407 0.12765 -0.36198 0.13135 -0.36077 0.13529 C -0.35573 0.15148 -0.3533 0.16882 -0.34931 0.18547 C -0.34653 0.20883 -0.34341 0.23126 -0.34202 0.25485 C -0.34271 0.28376 -0.34011 0.29949 -0.34636 0.32238 C -0.35417 0.31984 -0.36355 0.3129 -0.36945 0.30504 C -0.37292 0.30041 -0.37535 0.2944 -0.37969 0.29162 " pathEditMode="relative" ptsTypes="fffffffffffffffffffffffffffffffffffffffffffffffffffffffffffffffffffffffffffffffffffffffffffff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2" grpId="0" animBg="1"/>
      <p:bldP spid="51" grpId="0" animBg="1"/>
      <p:bldP spid="106" grpId="0"/>
      <p:bldP spid="201" grpId="0"/>
      <p:bldP spid="205" grpId="0"/>
      <p:bldP spid="206" grpId="0"/>
      <p:bldP spid="202" grpId="0" animBg="1"/>
      <p:bldP spid="208" grpId="0" animBg="1"/>
      <p:bldP spid="20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sz="2800" b="1">
                <a:latin typeface="Comic Sans MS" pitchFamily="66" charset="0"/>
              </a:rPr>
              <a:t>Cross-linking</a:t>
            </a:r>
          </a:p>
        </p:txBody>
      </p:sp>
      <p:sp>
        <p:nvSpPr>
          <p:cNvPr id="4099" name="Line 88"/>
          <p:cNvSpPr>
            <a:spLocks noChangeShapeType="1"/>
          </p:cNvSpPr>
          <p:nvPr/>
        </p:nvSpPr>
        <p:spPr bwMode="auto">
          <a:xfrm>
            <a:off x="609600" y="477838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698500" y="630238"/>
            <a:ext cx="7802563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latin typeface="Comic Sans MS" pitchFamily="66" charset="0"/>
              </a:rPr>
              <a:t>Mass spectrometers have a limited dynamic range and it therefore important to limit the number of possible reactions not to dilute the cross-linked peptides.</a:t>
            </a:r>
          </a:p>
          <a:p>
            <a:endParaRPr lang="en-US" sz="2400" b="1" dirty="0">
              <a:latin typeface="Comic Sans MS" pitchFamily="66" charset="0"/>
            </a:endParaRPr>
          </a:p>
          <a:p>
            <a:r>
              <a:rPr lang="en-US" sz="2400" b="1" dirty="0">
                <a:latin typeface="Comic Sans MS" pitchFamily="66" charset="0"/>
              </a:rPr>
              <a:t>For identification of a cross-linked </a:t>
            </a:r>
            <a:r>
              <a:rPr lang="en-US" sz="2400" b="1" dirty="0" smtClean="0">
                <a:latin typeface="Comic Sans MS" pitchFamily="66" charset="0"/>
              </a:rPr>
              <a:t>peptide pair, </a:t>
            </a:r>
            <a:r>
              <a:rPr lang="en-US" sz="2400" b="1" dirty="0">
                <a:latin typeface="Comic Sans MS" pitchFamily="66" charset="0"/>
              </a:rPr>
              <a:t>both peptides have to be sufficiently long and required to give informative fragmentation.</a:t>
            </a:r>
          </a:p>
          <a:p>
            <a:endParaRPr lang="en-US" sz="2400" b="1" dirty="0">
              <a:latin typeface="Comic Sans MS" pitchFamily="66" charset="0"/>
            </a:endParaRPr>
          </a:p>
          <a:p>
            <a:r>
              <a:rPr lang="en-US" sz="2400" b="1" dirty="0">
                <a:latin typeface="Comic Sans MS" pitchFamily="66" charset="0"/>
              </a:rPr>
              <a:t>High mass accuracy MS/MS is recommended because the spectrum will be a mixture of fragment ions from two peptides.</a:t>
            </a:r>
          </a:p>
          <a:p>
            <a:endParaRPr lang="en-US" sz="2400" b="1" dirty="0">
              <a:latin typeface="Comic Sans MS" pitchFamily="66" charset="0"/>
            </a:endParaRPr>
          </a:p>
          <a:p>
            <a:r>
              <a:rPr lang="en-US" sz="2400" b="1" dirty="0">
                <a:latin typeface="Comic Sans MS" pitchFamily="66" charset="0"/>
              </a:rPr>
              <a:t>Because the cross-linked </a:t>
            </a:r>
            <a:r>
              <a:rPr lang="en-US" sz="2400" b="1" dirty="0" smtClean="0">
                <a:latin typeface="Comic Sans MS" pitchFamily="66" charset="0"/>
              </a:rPr>
              <a:t>peptides </a:t>
            </a:r>
            <a:r>
              <a:rPr lang="en-US" sz="2400" b="1" dirty="0">
                <a:latin typeface="Comic Sans MS" pitchFamily="66" charset="0"/>
              </a:rPr>
              <a:t>are often large, </a:t>
            </a:r>
            <a:r>
              <a:rPr lang="en-US" sz="2400" b="1" dirty="0" smtClean="0">
                <a:latin typeface="Comic Sans MS" pitchFamily="66" charset="0"/>
              </a:rPr>
              <a:t>CAD is not ideal, but instead ETD is recommended.</a:t>
            </a:r>
            <a:endParaRPr lang="en-US" sz="2400" b="1" dirty="0">
              <a:latin typeface="Comic Sans MS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3400"/>
          </a:xfrm>
        </p:spPr>
        <p:txBody>
          <a:bodyPr/>
          <a:lstStyle/>
          <a:p>
            <a:pPr eaLnBrk="1" hangingPunct="1"/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Cloning nanobodies for GFP pullouts</a:t>
            </a: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304800" y="609600"/>
            <a:ext cx="86868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Atypical heavy chain-only </a:t>
            </a:r>
            <a:r>
              <a:rPr lang="en-US" sz="2000" dirty="0" err="1" smtClean="0">
                <a:latin typeface="Calibri" pitchFamily="34" charset="0"/>
              </a:rPr>
              <a:t>IgG</a:t>
            </a:r>
            <a:r>
              <a:rPr lang="en-US" sz="2000" dirty="0" smtClean="0">
                <a:latin typeface="Calibri" pitchFamily="34" charset="0"/>
              </a:rPr>
              <a:t> antibody produced in </a:t>
            </a:r>
            <a:r>
              <a:rPr lang="en-US" sz="2000" dirty="0" err="1" smtClean="0">
                <a:latin typeface="Calibri" pitchFamily="34" charset="0"/>
              </a:rPr>
              <a:t>camelid</a:t>
            </a:r>
            <a:r>
              <a:rPr lang="en-US" sz="2000" dirty="0" smtClean="0">
                <a:latin typeface="Calibri" pitchFamily="34" charset="0"/>
              </a:rPr>
              <a:t> family – retain high affinity for antigen without light chain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Aimed to clone individual single-domain VHH antibodies against GFP – only ~15 </a:t>
            </a:r>
            <a:r>
              <a:rPr lang="en-US" sz="2000" dirty="0" err="1" smtClean="0">
                <a:latin typeface="Calibri" pitchFamily="34" charset="0"/>
              </a:rPr>
              <a:t>kDa</a:t>
            </a:r>
            <a:r>
              <a:rPr lang="en-US" sz="2000" dirty="0" smtClean="0">
                <a:latin typeface="Calibri" pitchFamily="34" charset="0"/>
              </a:rPr>
              <a:t>, can be </a:t>
            </a:r>
            <a:r>
              <a:rPr lang="en-US" sz="2000" dirty="0" err="1" smtClean="0">
                <a:latin typeface="Calibri" pitchFamily="34" charset="0"/>
              </a:rPr>
              <a:t>recombinantly</a:t>
            </a:r>
            <a:r>
              <a:rPr lang="en-US" sz="2000" dirty="0" smtClean="0">
                <a:latin typeface="Calibri" pitchFamily="34" charset="0"/>
              </a:rPr>
              <a:t> expressed, used as bait for pullouts, etc.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To identify full repertoire, will identify GFP binders through combination of high-throughput DNA sequencing and mass spectrometry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3810000" cy="242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48275" y="3648076"/>
            <a:ext cx="54292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4495800" y="3722166"/>
            <a:ext cx="533400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69976" y="3306667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VHH clone for recombinant expression</a:t>
            </a:r>
            <a:endParaRPr lang="en-US" sz="1600" dirty="0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516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4419600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Cloning </a:t>
            </a:r>
            <a:r>
              <a:rPr lang="en-US" sz="2800" b="1" kern="1200" dirty="0" err="1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llamabodies</a:t>
            </a:r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/>
            </a:r>
            <a:b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</a:br>
            <a: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for </a:t>
            </a:r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GFP pullouts</a:t>
            </a:r>
          </a:p>
        </p:txBody>
      </p:sp>
      <p:sp>
        <p:nvSpPr>
          <p:cNvPr id="75" name="Line 4"/>
          <p:cNvSpPr>
            <a:spLocks noChangeShapeType="1"/>
          </p:cNvSpPr>
          <p:nvPr/>
        </p:nvSpPr>
        <p:spPr bwMode="auto">
          <a:xfrm>
            <a:off x="533400" y="1066800"/>
            <a:ext cx="39624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41500" t="9778" r="40000" b="4000"/>
          <a:stretch>
            <a:fillRect/>
          </a:stretch>
        </p:blipFill>
        <p:spPr bwMode="auto">
          <a:xfrm>
            <a:off x="5105400" y="-76200"/>
            <a:ext cx="2667000" cy="699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70945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190207" y="0"/>
            <a:ext cx="872519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Comic Sans MS" pitchFamily="66" charset="0"/>
                <a:ea typeface="+mn-ea"/>
                <a:cs typeface="+mn-cs"/>
              </a:rPr>
              <a:t>Identifying full-length sequences from peptides</a:t>
            </a: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000" t="12444" r="3000" b="34222"/>
          <a:stretch>
            <a:fillRect/>
          </a:stretch>
        </p:blipFill>
        <p:spPr bwMode="auto">
          <a:xfrm>
            <a:off x="0" y="860323"/>
            <a:ext cx="9144000" cy="2949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50500" t="10000" r="23500" b="60667"/>
          <a:stretch>
            <a:fillRect/>
          </a:stretch>
        </p:blipFill>
        <p:spPr bwMode="auto">
          <a:xfrm>
            <a:off x="457200" y="4114800"/>
            <a:ext cx="396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 l="50500" t="40222" r="23500" b="31334"/>
          <a:stretch>
            <a:fillRect/>
          </a:stretch>
        </p:blipFill>
        <p:spPr bwMode="auto">
          <a:xfrm>
            <a:off x="4800600" y="4114800"/>
            <a:ext cx="3962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7867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Discovering New Protein Interactions with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Affinity Capture Mass Spectrometry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2582093"/>
            <a:ext cx="914400" cy="381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3470367" y="2558145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05200" y="2895600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775167" y="2871652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429000" y="2286000"/>
            <a:ext cx="914400" cy="381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3698967" y="2262052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86200" y="2606041"/>
            <a:ext cx="914400" cy="381000"/>
          </a:xfrm>
          <a:prstGeom prst="ellipse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4156167" y="258209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419600" y="2353493"/>
            <a:ext cx="9144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4689567" y="232954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rot="16200000" flipH="1">
            <a:off x="4775432" y="2844569"/>
            <a:ext cx="184248" cy="438711"/>
          </a:xfrm>
          <a:prstGeom prst="straightConnector1">
            <a:avLst/>
          </a:prstGeom>
          <a:ln w="57150"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133600" y="2514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438400" y="20574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352800" y="1905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52800" y="3276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78044" y="1949390"/>
            <a:ext cx="914400" cy="381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94663" y="2680063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810000" y="1524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0044" y="2177990"/>
            <a:ext cx="914400" cy="3810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267200" y="33528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676400" y="2895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133600" y="3429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743200" y="1561011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00400" y="3657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410200" y="2819400"/>
            <a:ext cx="2743200" cy="23622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rot="10800000">
            <a:off x="5257800" y="3276600"/>
            <a:ext cx="30480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Block Arc 43"/>
          <p:cNvSpPr/>
          <p:nvPr/>
        </p:nvSpPr>
        <p:spPr>
          <a:xfrm rot="7500000">
            <a:off x="4927586" y="2985045"/>
            <a:ext cx="371692" cy="381000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6"/>
          <p:cNvSpPr txBox="1">
            <a:spLocks noChangeArrowheads="1"/>
          </p:cNvSpPr>
          <p:nvPr/>
        </p:nvSpPr>
        <p:spPr bwMode="auto">
          <a:xfrm>
            <a:off x="3135238" y="4027311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2286000" y="4854222"/>
            <a:ext cx="34644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smtClean="0"/>
              <a:t>Mass spectrometry</a:t>
            </a:r>
            <a:endParaRPr lang="en-US" sz="2800" b="1" dirty="0"/>
          </a:p>
        </p:txBody>
      </p:sp>
      <p:cxnSp>
        <p:nvCxnSpPr>
          <p:cNvPr id="49" name="Straight Arrow Connector 48"/>
          <p:cNvCxnSpPr/>
          <p:nvPr/>
        </p:nvCxnSpPr>
        <p:spPr>
          <a:xfrm rot="5400000">
            <a:off x="3801988" y="39624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801988" y="4730043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648200" y="15240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410200" y="1752600"/>
            <a:ext cx="914400" cy="381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5"/>
          <p:cNvSpPr txBox="1">
            <a:spLocks noChangeArrowheads="1"/>
          </p:cNvSpPr>
          <p:nvPr/>
        </p:nvSpPr>
        <p:spPr bwMode="auto">
          <a:xfrm>
            <a:off x="4762065" y="1963444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5554499" y="2188813"/>
            <a:ext cx="3257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2835342" y="5725180"/>
            <a:ext cx="24224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smtClean="0"/>
              <a:t>Identification</a:t>
            </a:r>
            <a:endParaRPr lang="en-US" sz="2800" b="1" dirty="0"/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3801988" y="5601001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0637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  <p:bldP spid="18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4" grpId="1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44" grpId="1" animBg="1"/>
      <p:bldP spid="47" grpId="0"/>
      <p:bldP spid="48" grpId="0"/>
      <p:bldP spid="42" grpId="0" animBg="1"/>
      <p:bldP spid="42" grpId="1" animBg="1"/>
      <p:bldP spid="45" grpId="0" animBg="1"/>
      <p:bldP spid="45" grpId="1" animBg="1"/>
      <p:bldP spid="46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Comic Sans MS" pitchFamily="66" charset="0"/>
              </a:rPr>
              <a:t>Sequence diversity of 26 verified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Comic Sans MS" pitchFamily="66" charset="0"/>
              </a:rPr>
              <a:t>anti-GFP nanobodies</a:t>
            </a: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457" y="3152001"/>
            <a:ext cx="9119593" cy="2367414"/>
            <a:chOff x="195071" y="1412240"/>
            <a:chExt cx="8933689" cy="231915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421" r="950"/>
            <a:stretch/>
          </p:blipFill>
          <p:spPr bwMode="auto">
            <a:xfrm>
              <a:off x="195071" y="1415708"/>
              <a:ext cx="6871059" cy="2315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269" r="4737"/>
            <a:stretch/>
          </p:blipFill>
          <p:spPr bwMode="auto">
            <a:xfrm>
              <a:off x="7030291" y="1412240"/>
              <a:ext cx="2098469" cy="2302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295708" y="914400"/>
            <a:ext cx="8401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Of ~200 positive sequence hits, 44 high confidence clones were synthesized and tested for expression and GFP binding: 26 were confirmed GFP binders.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Sequences have characteristic conserved VHH residues, but significant diversity in CDR regions. </a:t>
            </a:r>
          </a:p>
          <a:p>
            <a:endParaRPr lang="en-US" dirty="0"/>
          </a:p>
        </p:txBody>
      </p:sp>
      <p:sp>
        <p:nvSpPr>
          <p:cNvPr id="16" name="TextBox 127"/>
          <p:cNvSpPr txBox="1">
            <a:spLocks noChangeArrowheads="1"/>
          </p:cNvSpPr>
          <p:nvPr/>
        </p:nvSpPr>
        <p:spPr bwMode="auto">
          <a:xfrm>
            <a:off x="664381" y="2667000"/>
            <a:ext cx="12877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9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US" sz="2000" dirty="0" smtClean="0">
                <a:latin typeface="Arial" charset="0"/>
                <a:cs typeface="Arial" charset="0"/>
              </a:rPr>
              <a:t>FR1</a:t>
            </a:r>
            <a:endParaRPr lang="en-US" sz="2000" dirty="0">
              <a:latin typeface="Arial" charset="0"/>
              <a:cs typeface="Arial" charset="0"/>
            </a:endParaRPr>
          </a:p>
        </p:txBody>
      </p:sp>
      <p:sp>
        <p:nvSpPr>
          <p:cNvPr id="17" name="TextBox 128"/>
          <p:cNvSpPr txBox="1">
            <a:spLocks noChangeArrowheads="1"/>
          </p:cNvSpPr>
          <p:nvPr/>
        </p:nvSpPr>
        <p:spPr bwMode="auto">
          <a:xfrm>
            <a:off x="1868341" y="2667000"/>
            <a:ext cx="12877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9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US" sz="2000" dirty="0">
                <a:latin typeface="Arial" charset="0"/>
                <a:cs typeface="Arial" charset="0"/>
              </a:rPr>
              <a:t>  </a:t>
            </a:r>
            <a:r>
              <a:rPr lang="en-US" sz="2000" dirty="0" smtClean="0">
                <a:latin typeface="Arial" charset="0"/>
                <a:cs typeface="Arial" charset="0"/>
              </a:rPr>
              <a:t>CDR1</a:t>
            </a:r>
            <a:endParaRPr lang="en-US" sz="2000" dirty="0">
              <a:latin typeface="Arial" charset="0"/>
              <a:cs typeface="Arial" charset="0"/>
            </a:endParaRPr>
          </a:p>
        </p:txBody>
      </p:sp>
      <p:sp>
        <p:nvSpPr>
          <p:cNvPr id="18" name="TextBox 129"/>
          <p:cNvSpPr txBox="1">
            <a:spLocks noChangeArrowheads="1"/>
          </p:cNvSpPr>
          <p:nvPr/>
        </p:nvSpPr>
        <p:spPr bwMode="auto">
          <a:xfrm>
            <a:off x="2726861" y="2667000"/>
            <a:ext cx="12877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9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US" sz="2000" dirty="0" smtClean="0">
                <a:latin typeface="Arial" charset="0"/>
                <a:cs typeface="Arial" charset="0"/>
              </a:rPr>
              <a:t>FR2</a:t>
            </a:r>
            <a:endParaRPr lang="en-US" sz="2000" dirty="0">
              <a:latin typeface="Arial" charset="0"/>
              <a:cs typeface="Arial" charset="0"/>
            </a:endParaRPr>
          </a:p>
        </p:txBody>
      </p:sp>
      <p:sp>
        <p:nvSpPr>
          <p:cNvPr id="19" name="TextBox 130"/>
          <p:cNvSpPr txBox="1">
            <a:spLocks noChangeArrowheads="1"/>
          </p:cNvSpPr>
          <p:nvPr/>
        </p:nvSpPr>
        <p:spPr bwMode="auto">
          <a:xfrm>
            <a:off x="3528816" y="2667000"/>
            <a:ext cx="12877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9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CDR2</a:t>
            </a:r>
            <a:endParaRPr lang="en-US" sz="2000" dirty="0">
              <a:latin typeface="Arial" charset="0"/>
              <a:cs typeface="Arial" charset="0"/>
            </a:endParaRPr>
          </a:p>
        </p:txBody>
      </p:sp>
      <p:sp>
        <p:nvSpPr>
          <p:cNvPr id="20" name="TextBox 131"/>
          <p:cNvSpPr txBox="1">
            <a:spLocks noChangeArrowheads="1"/>
          </p:cNvSpPr>
          <p:nvPr/>
        </p:nvSpPr>
        <p:spPr bwMode="auto">
          <a:xfrm>
            <a:off x="7170411" y="2667000"/>
            <a:ext cx="12877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9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US" sz="2000" dirty="0" smtClean="0">
                <a:latin typeface="Arial" charset="0"/>
                <a:cs typeface="Arial" charset="0"/>
              </a:rPr>
              <a:t>CDR3</a:t>
            </a:r>
            <a:endParaRPr lang="en-US" sz="2000" dirty="0">
              <a:latin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265610" y="3116395"/>
            <a:ext cx="1859280" cy="12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>
            <a:off x="2213282" y="3117626"/>
            <a:ext cx="60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>
            <a:off x="2905178" y="3116395"/>
            <a:ext cx="905587" cy="12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5"/>
          <p:cNvSpPr txBox="1">
            <a:spLocks noChangeArrowheads="1"/>
          </p:cNvSpPr>
          <p:nvPr/>
        </p:nvSpPr>
        <p:spPr bwMode="auto">
          <a:xfrm>
            <a:off x="5182365" y="2667000"/>
            <a:ext cx="12877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9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US" sz="2000" dirty="0" smtClean="0">
                <a:latin typeface="Arial" charset="0"/>
                <a:cs typeface="Arial" charset="0"/>
              </a:rPr>
              <a:t>FR3</a:t>
            </a:r>
            <a:endParaRPr lang="en-US" sz="2000" dirty="0">
              <a:latin typeface="Arial" charset="0"/>
              <a:cs typeface="Arial" charset="0"/>
            </a:endParaRPr>
          </a:p>
        </p:txBody>
      </p:sp>
      <p:sp>
        <p:nvSpPr>
          <p:cNvPr id="25" name="TextBox 136"/>
          <p:cNvSpPr txBox="1">
            <a:spLocks noChangeArrowheads="1"/>
          </p:cNvSpPr>
          <p:nvPr/>
        </p:nvSpPr>
        <p:spPr bwMode="auto">
          <a:xfrm>
            <a:off x="8182781" y="2667000"/>
            <a:ext cx="12877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9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US" sz="2000" dirty="0" smtClean="0">
                <a:latin typeface="Arial" charset="0"/>
                <a:cs typeface="Arial" charset="0"/>
              </a:rPr>
              <a:t>FR4</a:t>
            </a:r>
            <a:endParaRPr lang="en-US" sz="2000" dirty="0">
              <a:latin typeface="Arial" charset="0"/>
              <a:cs typeface="Arial" charset="0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3905601" y="3116395"/>
            <a:ext cx="590964" cy="12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>
            <a:off x="7184570" y="3116395"/>
            <a:ext cx="123952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 flipV="1">
            <a:off x="4572765" y="3116395"/>
            <a:ext cx="2505125" cy="12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8487581" y="3116395"/>
            <a:ext cx="60960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ine 4"/>
          <p:cNvSpPr>
            <a:spLocks noChangeShapeType="1"/>
          </p:cNvSpPr>
          <p:nvPr/>
        </p:nvSpPr>
        <p:spPr bwMode="auto">
          <a:xfrm>
            <a:off x="609600" y="8382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762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9" name="Rectangle 3"/>
          <p:cNvSpPr>
            <a:spLocks noChangeArrowheads="1"/>
          </p:cNvSpPr>
          <p:nvPr/>
        </p:nvSpPr>
        <p:spPr bwMode="auto">
          <a:xfrm>
            <a:off x="685800" y="-1524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latin typeface="Comic Sans MS" pitchFamily="66" charset="0"/>
              </a:rPr>
              <a:t>HIV-1</a:t>
            </a:r>
          </a:p>
        </p:txBody>
      </p:sp>
      <p:grpSp>
        <p:nvGrpSpPr>
          <p:cNvPr id="2" name="Group 522"/>
          <p:cNvGrpSpPr>
            <a:grpSpLocks/>
          </p:cNvGrpSpPr>
          <p:nvPr/>
        </p:nvGrpSpPr>
        <p:grpSpPr bwMode="auto">
          <a:xfrm>
            <a:off x="0" y="1271588"/>
            <a:ext cx="3511550" cy="3224212"/>
            <a:chOff x="336" y="1104"/>
            <a:chExt cx="2212" cy="2031"/>
          </a:xfrm>
        </p:grpSpPr>
        <p:grpSp>
          <p:nvGrpSpPr>
            <p:cNvPr id="3" name="Group 310"/>
            <p:cNvGrpSpPr>
              <a:grpSpLocks/>
            </p:cNvGrpSpPr>
            <p:nvPr/>
          </p:nvGrpSpPr>
          <p:grpSpPr bwMode="auto">
            <a:xfrm>
              <a:off x="553" y="1255"/>
              <a:ext cx="1856" cy="1865"/>
              <a:chOff x="1618" y="1056"/>
              <a:chExt cx="2794" cy="2785"/>
            </a:xfrm>
          </p:grpSpPr>
          <p:grpSp>
            <p:nvGrpSpPr>
              <p:cNvPr id="4" name="Group 311"/>
              <p:cNvGrpSpPr>
                <a:grpSpLocks/>
              </p:cNvGrpSpPr>
              <p:nvPr/>
            </p:nvGrpSpPr>
            <p:grpSpPr bwMode="auto">
              <a:xfrm>
                <a:off x="1618" y="1056"/>
                <a:ext cx="2794" cy="2785"/>
                <a:chOff x="1618" y="816"/>
                <a:chExt cx="2794" cy="2785"/>
              </a:xfrm>
            </p:grpSpPr>
            <p:grpSp>
              <p:nvGrpSpPr>
                <p:cNvPr id="5" name="Group 312"/>
                <p:cNvGrpSpPr>
                  <a:grpSpLocks/>
                </p:cNvGrpSpPr>
                <p:nvPr/>
              </p:nvGrpSpPr>
              <p:grpSpPr bwMode="auto">
                <a:xfrm>
                  <a:off x="2896" y="816"/>
                  <a:ext cx="231" cy="415"/>
                  <a:chOff x="2676" y="3042"/>
                  <a:chExt cx="252" cy="452"/>
                </a:xfrm>
              </p:grpSpPr>
              <p:grpSp>
                <p:nvGrpSpPr>
                  <p:cNvPr id="6" name="Group 313"/>
                  <p:cNvGrpSpPr>
                    <a:grpSpLocks/>
                  </p:cNvGrpSpPr>
                  <p:nvPr/>
                </p:nvGrpSpPr>
                <p:grpSpPr bwMode="auto">
                  <a:xfrm>
                    <a:off x="2744" y="3258"/>
                    <a:ext cx="106" cy="236"/>
                    <a:chOff x="2456" y="3306"/>
                    <a:chExt cx="106" cy="236"/>
                  </a:xfrm>
                </p:grpSpPr>
                <p:sp>
                  <p:nvSpPr>
                    <p:cNvPr id="17879" name="Oval 3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56" y="3310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80" name="Oval 3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2" y="3306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81" name="Oval 3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90" y="3312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" name="Group 317"/>
                  <p:cNvGrpSpPr>
                    <a:grpSpLocks/>
                  </p:cNvGrpSpPr>
                  <p:nvPr/>
                </p:nvGrpSpPr>
                <p:grpSpPr bwMode="auto">
                  <a:xfrm>
                    <a:off x="2676" y="3042"/>
                    <a:ext cx="252" cy="270"/>
                    <a:chOff x="2676" y="3042"/>
                    <a:chExt cx="252" cy="270"/>
                  </a:xfrm>
                </p:grpSpPr>
                <p:sp>
                  <p:nvSpPr>
                    <p:cNvPr id="17876" name="Oval 3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1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77" name="Oval 3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76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78" name="Oval 3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307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" name="Group 321"/>
                <p:cNvGrpSpPr>
                  <a:grpSpLocks/>
                </p:cNvGrpSpPr>
                <p:nvPr/>
              </p:nvGrpSpPr>
              <p:grpSpPr bwMode="auto">
                <a:xfrm flipV="1">
                  <a:off x="2940" y="3186"/>
                  <a:ext cx="231" cy="415"/>
                  <a:chOff x="2676" y="3042"/>
                  <a:chExt cx="252" cy="452"/>
                </a:xfrm>
              </p:grpSpPr>
              <p:grpSp>
                <p:nvGrpSpPr>
                  <p:cNvPr id="9" name="Group 322"/>
                  <p:cNvGrpSpPr>
                    <a:grpSpLocks/>
                  </p:cNvGrpSpPr>
                  <p:nvPr/>
                </p:nvGrpSpPr>
                <p:grpSpPr bwMode="auto">
                  <a:xfrm>
                    <a:off x="2744" y="3258"/>
                    <a:ext cx="106" cy="236"/>
                    <a:chOff x="2456" y="3306"/>
                    <a:chExt cx="106" cy="236"/>
                  </a:xfrm>
                </p:grpSpPr>
                <p:sp>
                  <p:nvSpPr>
                    <p:cNvPr id="17871" name="Oval 3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56" y="3310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72" name="Oval 3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2" y="3306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73" name="Oval 3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90" y="3312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" name="Group 326"/>
                  <p:cNvGrpSpPr>
                    <a:grpSpLocks/>
                  </p:cNvGrpSpPr>
                  <p:nvPr/>
                </p:nvGrpSpPr>
                <p:grpSpPr bwMode="auto">
                  <a:xfrm>
                    <a:off x="2676" y="3042"/>
                    <a:ext cx="252" cy="270"/>
                    <a:chOff x="2676" y="3042"/>
                    <a:chExt cx="252" cy="270"/>
                  </a:xfrm>
                </p:grpSpPr>
                <p:sp>
                  <p:nvSpPr>
                    <p:cNvPr id="17868" name="Oval 3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1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69" name="Oval 3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76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70" name="Oval 3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307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1" name="Group 330"/>
                <p:cNvGrpSpPr>
                  <a:grpSpLocks/>
                </p:cNvGrpSpPr>
                <p:nvPr/>
              </p:nvGrpSpPr>
              <p:grpSpPr bwMode="auto">
                <a:xfrm rot="8100000">
                  <a:off x="3777" y="2777"/>
                  <a:ext cx="231" cy="416"/>
                  <a:chOff x="2676" y="3042"/>
                  <a:chExt cx="252" cy="452"/>
                </a:xfrm>
              </p:grpSpPr>
              <p:grpSp>
                <p:nvGrpSpPr>
                  <p:cNvPr id="12" name="Group 331"/>
                  <p:cNvGrpSpPr>
                    <a:grpSpLocks/>
                  </p:cNvGrpSpPr>
                  <p:nvPr/>
                </p:nvGrpSpPr>
                <p:grpSpPr bwMode="auto">
                  <a:xfrm>
                    <a:off x="2744" y="3258"/>
                    <a:ext cx="106" cy="236"/>
                    <a:chOff x="2456" y="3306"/>
                    <a:chExt cx="106" cy="236"/>
                  </a:xfrm>
                </p:grpSpPr>
                <p:sp>
                  <p:nvSpPr>
                    <p:cNvPr id="17863" name="Oval 3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56" y="3310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64" name="Oval 3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2" y="3306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65" name="Oval 3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90" y="3312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" name="Group 335"/>
                  <p:cNvGrpSpPr>
                    <a:grpSpLocks/>
                  </p:cNvGrpSpPr>
                  <p:nvPr/>
                </p:nvGrpSpPr>
                <p:grpSpPr bwMode="auto">
                  <a:xfrm>
                    <a:off x="2676" y="3042"/>
                    <a:ext cx="252" cy="270"/>
                    <a:chOff x="2676" y="3042"/>
                    <a:chExt cx="252" cy="270"/>
                  </a:xfrm>
                </p:grpSpPr>
                <p:sp>
                  <p:nvSpPr>
                    <p:cNvPr id="17860" name="Oval 3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1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61" name="Oval 3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76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62" name="Oval 3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307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4" name="Group 339"/>
                <p:cNvGrpSpPr>
                  <a:grpSpLocks/>
                </p:cNvGrpSpPr>
                <p:nvPr/>
              </p:nvGrpSpPr>
              <p:grpSpPr bwMode="auto">
                <a:xfrm rot="5400000">
                  <a:off x="4089" y="1998"/>
                  <a:ext cx="232" cy="415"/>
                  <a:chOff x="2676" y="3042"/>
                  <a:chExt cx="252" cy="452"/>
                </a:xfrm>
              </p:grpSpPr>
              <p:grpSp>
                <p:nvGrpSpPr>
                  <p:cNvPr id="15" name="Group 340"/>
                  <p:cNvGrpSpPr>
                    <a:grpSpLocks/>
                  </p:cNvGrpSpPr>
                  <p:nvPr/>
                </p:nvGrpSpPr>
                <p:grpSpPr bwMode="auto">
                  <a:xfrm>
                    <a:off x="2744" y="3258"/>
                    <a:ext cx="106" cy="236"/>
                    <a:chOff x="2456" y="3306"/>
                    <a:chExt cx="106" cy="236"/>
                  </a:xfrm>
                </p:grpSpPr>
                <p:sp>
                  <p:nvSpPr>
                    <p:cNvPr id="17855" name="Oval 3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56" y="3310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56" name="Oval 3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2" y="3306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57" name="Oval 3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90" y="3312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6" name="Group 344"/>
                  <p:cNvGrpSpPr>
                    <a:grpSpLocks/>
                  </p:cNvGrpSpPr>
                  <p:nvPr/>
                </p:nvGrpSpPr>
                <p:grpSpPr bwMode="auto">
                  <a:xfrm>
                    <a:off x="2676" y="3042"/>
                    <a:ext cx="252" cy="270"/>
                    <a:chOff x="2676" y="3042"/>
                    <a:chExt cx="252" cy="270"/>
                  </a:xfrm>
                </p:grpSpPr>
                <p:sp>
                  <p:nvSpPr>
                    <p:cNvPr id="17852" name="Oval 3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1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53" name="Oval 3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76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54" name="Oval 3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307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7" name="Group 348"/>
                <p:cNvGrpSpPr>
                  <a:grpSpLocks/>
                </p:cNvGrpSpPr>
                <p:nvPr/>
              </p:nvGrpSpPr>
              <p:grpSpPr bwMode="auto">
                <a:xfrm rot="2700000">
                  <a:off x="3806" y="1237"/>
                  <a:ext cx="232" cy="415"/>
                  <a:chOff x="2676" y="3042"/>
                  <a:chExt cx="252" cy="452"/>
                </a:xfrm>
              </p:grpSpPr>
              <p:grpSp>
                <p:nvGrpSpPr>
                  <p:cNvPr id="18" name="Group 349"/>
                  <p:cNvGrpSpPr>
                    <a:grpSpLocks/>
                  </p:cNvGrpSpPr>
                  <p:nvPr/>
                </p:nvGrpSpPr>
                <p:grpSpPr bwMode="auto">
                  <a:xfrm>
                    <a:off x="2744" y="3258"/>
                    <a:ext cx="106" cy="236"/>
                    <a:chOff x="2456" y="3306"/>
                    <a:chExt cx="106" cy="236"/>
                  </a:xfrm>
                </p:grpSpPr>
                <p:sp>
                  <p:nvSpPr>
                    <p:cNvPr id="17847" name="Oval 3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56" y="3310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48" name="Oval 3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2" y="3306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49" name="Oval 3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90" y="3312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" name="Group 353"/>
                  <p:cNvGrpSpPr>
                    <a:grpSpLocks/>
                  </p:cNvGrpSpPr>
                  <p:nvPr/>
                </p:nvGrpSpPr>
                <p:grpSpPr bwMode="auto">
                  <a:xfrm>
                    <a:off x="2676" y="3042"/>
                    <a:ext cx="252" cy="270"/>
                    <a:chOff x="2676" y="3042"/>
                    <a:chExt cx="252" cy="270"/>
                  </a:xfrm>
                </p:grpSpPr>
                <p:sp>
                  <p:nvSpPr>
                    <p:cNvPr id="17844" name="Oval 3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1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45" name="Oval 3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76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46" name="Oval 3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307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20" name="Group 357"/>
                <p:cNvGrpSpPr>
                  <a:grpSpLocks/>
                </p:cNvGrpSpPr>
                <p:nvPr/>
              </p:nvGrpSpPr>
              <p:grpSpPr bwMode="auto">
                <a:xfrm rot="-8100000">
                  <a:off x="1991" y="2781"/>
                  <a:ext cx="232" cy="415"/>
                  <a:chOff x="2676" y="3042"/>
                  <a:chExt cx="252" cy="452"/>
                </a:xfrm>
              </p:grpSpPr>
              <p:grpSp>
                <p:nvGrpSpPr>
                  <p:cNvPr id="21" name="Group 358"/>
                  <p:cNvGrpSpPr>
                    <a:grpSpLocks/>
                  </p:cNvGrpSpPr>
                  <p:nvPr/>
                </p:nvGrpSpPr>
                <p:grpSpPr bwMode="auto">
                  <a:xfrm>
                    <a:off x="2744" y="3258"/>
                    <a:ext cx="106" cy="236"/>
                    <a:chOff x="2456" y="3306"/>
                    <a:chExt cx="106" cy="236"/>
                  </a:xfrm>
                </p:grpSpPr>
                <p:sp>
                  <p:nvSpPr>
                    <p:cNvPr id="17839" name="Oval 3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56" y="3310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40" name="Oval 3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2" y="3306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41" name="Oval 3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90" y="3312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2" name="Group 362"/>
                  <p:cNvGrpSpPr>
                    <a:grpSpLocks/>
                  </p:cNvGrpSpPr>
                  <p:nvPr/>
                </p:nvGrpSpPr>
                <p:grpSpPr bwMode="auto">
                  <a:xfrm>
                    <a:off x="2676" y="3042"/>
                    <a:ext cx="252" cy="270"/>
                    <a:chOff x="2676" y="3042"/>
                    <a:chExt cx="252" cy="270"/>
                  </a:xfrm>
                </p:grpSpPr>
                <p:sp>
                  <p:nvSpPr>
                    <p:cNvPr id="17836" name="Oval 3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1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37" name="Oval 3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76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38" name="Oval 3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307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23" name="Group 366"/>
                <p:cNvGrpSpPr>
                  <a:grpSpLocks/>
                </p:cNvGrpSpPr>
                <p:nvPr/>
              </p:nvGrpSpPr>
              <p:grpSpPr bwMode="auto">
                <a:xfrm rot="-5400000">
                  <a:off x="1710" y="1943"/>
                  <a:ext cx="231" cy="415"/>
                  <a:chOff x="2676" y="3042"/>
                  <a:chExt cx="252" cy="452"/>
                </a:xfrm>
              </p:grpSpPr>
              <p:grpSp>
                <p:nvGrpSpPr>
                  <p:cNvPr id="24" name="Group 367"/>
                  <p:cNvGrpSpPr>
                    <a:grpSpLocks/>
                  </p:cNvGrpSpPr>
                  <p:nvPr/>
                </p:nvGrpSpPr>
                <p:grpSpPr bwMode="auto">
                  <a:xfrm>
                    <a:off x="2744" y="3258"/>
                    <a:ext cx="106" cy="236"/>
                    <a:chOff x="2456" y="3306"/>
                    <a:chExt cx="106" cy="236"/>
                  </a:xfrm>
                </p:grpSpPr>
                <p:sp>
                  <p:nvSpPr>
                    <p:cNvPr id="17831" name="Oval 3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56" y="3310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32" name="Oval 3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2" y="3306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33" name="Oval 3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90" y="3312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" name="Group 371"/>
                  <p:cNvGrpSpPr>
                    <a:grpSpLocks/>
                  </p:cNvGrpSpPr>
                  <p:nvPr/>
                </p:nvGrpSpPr>
                <p:grpSpPr bwMode="auto">
                  <a:xfrm>
                    <a:off x="2676" y="3042"/>
                    <a:ext cx="252" cy="270"/>
                    <a:chOff x="2676" y="3042"/>
                    <a:chExt cx="252" cy="270"/>
                  </a:xfrm>
                </p:grpSpPr>
                <p:sp>
                  <p:nvSpPr>
                    <p:cNvPr id="17828" name="Oval 3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1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29" name="Oval 3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76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30" name="Oval 3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307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26" name="Group 375"/>
                <p:cNvGrpSpPr>
                  <a:grpSpLocks/>
                </p:cNvGrpSpPr>
                <p:nvPr/>
              </p:nvGrpSpPr>
              <p:grpSpPr bwMode="auto">
                <a:xfrm rot="-2700000">
                  <a:off x="2015" y="1189"/>
                  <a:ext cx="231" cy="416"/>
                  <a:chOff x="2676" y="3042"/>
                  <a:chExt cx="252" cy="452"/>
                </a:xfrm>
              </p:grpSpPr>
              <p:grpSp>
                <p:nvGrpSpPr>
                  <p:cNvPr id="27" name="Group 376"/>
                  <p:cNvGrpSpPr>
                    <a:grpSpLocks/>
                  </p:cNvGrpSpPr>
                  <p:nvPr/>
                </p:nvGrpSpPr>
                <p:grpSpPr bwMode="auto">
                  <a:xfrm>
                    <a:off x="2744" y="3258"/>
                    <a:ext cx="106" cy="236"/>
                    <a:chOff x="2456" y="3306"/>
                    <a:chExt cx="106" cy="236"/>
                  </a:xfrm>
                </p:grpSpPr>
                <p:sp>
                  <p:nvSpPr>
                    <p:cNvPr id="17823" name="Oval 3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56" y="3310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24" name="Oval 3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2" y="3306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25" name="Oval 3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90" y="3312"/>
                      <a:ext cx="40" cy="230"/>
                    </a:xfrm>
                    <a:prstGeom prst="ellipse">
                      <a:avLst/>
                    </a:prstGeom>
                    <a:solidFill>
                      <a:srgbClr val="008040"/>
                    </a:solidFill>
                    <a:ln w="9525">
                      <a:solidFill>
                        <a:srgbClr val="00432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8" name="Group 380"/>
                  <p:cNvGrpSpPr>
                    <a:grpSpLocks/>
                  </p:cNvGrpSpPr>
                  <p:nvPr/>
                </p:nvGrpSpPr>
                <p:grpSpPr bwMode="auto">
                  <a:xfrm>
                    <a:off x="2676" y="3042"/>
                    <a:ext cx="252" cy="270"/>
                    <a:chOff x="2676" y="3042"/>
                    <a:chExt cx="252" cy="270"/>
                  </a:xfrm>
                </p:grpSpPr>
                <p:sp>
                  <p:nvSpPr>
                    <p:cNvPr id="17820" name="Oval 3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1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21" name="Oval 3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76" y="304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22" name="Oval 3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3072"/>
                      <a:ext cx="127" cy="24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E092C9"/>
                        </a:gs>
                        <a:gs pos="100000">
                          <a:srgbClr val="C0209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981A75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17763" name="Oval 384"/>
              <p:cNvSpPr>
                <a:spLocks noChangeArrowheads="1"/>
              </p:cNvSpPr>
              <p:nvPr/>
            </p:nvSpPr>
            <p:spPr bwMode="auto">
              <a:xfrm>
                <a:off x="1926" y="1359"/>
                <a:ext cx="2159" cy="2162"/>
              </a:xfrm>
              <a:prstGeom prst="ellipse">
                <a:avLst/>
              </a:prstGeom>
              <a:gradFill rotWithShape="0">
                <a:gsLst>
                  <a:gs pos="0">
                    <a:srgbClr val="FBE2E0"/>
                  </a:gs>
                  <a:gs pos="100000">
                    <a:srgbClr val="F5AFAA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" name="Group 385"/>
              <p:cNvGrpSpPr>
                <a:grpSpLocks/>
              </p:cNvGrpSpPr>
              <p:nvPr/>
            </p:nvGrpSpPr>
            <p:grpSpPr bwMode="auto">
              <a:xfrm rot="-2700000">
                <a:off x="2640" y="1876"/>
                <a:ext cx="58" cy="58"/>
                <a:chOff x="2456" y="3306"/>
                <a:chExt cx="106" cy="236"/>
              </a:xfrm>
            </p:grpSpPr>
            <p:sp>
              <p:nvSpPr>
                <p:cNvPr id="17807" name="Rectangle 386"/>
                <p:cNvSpPr>
                  <a:spLocks noChangeArrowheads="1"/>
                </p:cNvSpPr>
                <p:nvPr/>
              </p:nvSpPr>
              <p:spPr bwMode="auto">
                <a:xfrm>
                  <a:off x="2456" y="3310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08" name="Rectangle 387"/>
                <p:cNvSpPr>
                  <a:spLocks noChangeArrowheads="1"/>
                </p:cNvSpPr>
                <p:nvPr/>
              </p:nvSpPr>
              <p:spPr bwMode="auto">
                <a:xfrm>
                  <a:off x="2522" y="3306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09" name="Rectangle 388"/>
                <p:cNvSpPr>
                  <a:spLocks noChangeArrowheads="1"/>
                </p:cNvSpPr>
                <p:nvPr/>
              </p:nvSpPr>
              <p:spPr bwMode="auto">
                <a:xfrm>
                  <a:off x="2490" y="3312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765" name="Oval 389"/>
              <p:cNvSpPr>
                <a:spLocks noChangeArrowheads="1"/>
              </p:cNvSpPr>
              <p:nvPr/>
            </p:nvSpPr>
            <p:spPr bwMode="auto">
              <a:xfrm rot="-2700000">
                <a:off x="2583" y="1667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66" name="Oval 390"/>
              <p:cNvSpPr>
                <a:spLocks noChangeArrowheads="1"/>
              </p:cNvSpPr>
              <p:nvPr/>
            </p:nvSpPr>
            <p:spPr bwMode="auto">
              <a:xfrm rot="-2700000">
                <a:off x="2496" y="1762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67" name="Oval 391"/>
              <p:cNvSpPr>
                <a:spLocks noChangeArrowheads="1"/>
              </p:cNvSpPr>
              <p:nvPr/>
            </p:nvSpPr>
            <p:spPr bwMode="auto">
              <a:xfrm rot="-2700000">
                <a:off x="2568" y="1752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" name="Group 392"/>
              <p:cNvGrpSpPr>
                <a:grpSpLocks/>
              </p:cNvGrpSpPr>
              <p:nvPr/>
            </p:nvGrpSpPr>
            <p:grpSpPr bwMode="auto">
              <a:xfrm rot="96102">
                <a:off x="2908" y="2304"/>
                <a:ext cx="260" cy="258"/>
                <a:chOff x="2685" y="2332"/>
                <a:chExt cx="212" cy="230"/>
              </a:xfrm>
            </p:grpSpPr>
            <p:sp>
              <p:nvSpPr>
                <p:cNvPr id="17804" name="Oval 393"/>
                <p:cNvSpPr>
                  <a:spLocks noChangeArrowheads="1"/>
                </p:cNvSpPr>
                <p:nvPr/>
              </p:nvSpPr>
              <p:spPr bwMode="auto">
                <a:xfrm rot="-5400000">
                  <a:off x="2685" y="2332"/>
                  <a:ext cx="116" cy="11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092C9"/>
                    </a:gs>
                    <a:gs pos="100000">
                      <a:srgbClr val="C02091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981A75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05" name="Oval 394"/>
                <p:cNvSpPr>
                  <a:spLocks noChangeArrowheads="1"/>
                </p:cNvSpPr>
                <p:nvPr/>
              </p:nvSpPr>
              <p:spPr bwMode="auto">
                <a:xfrm rot="-5400000">
                  <a:off x="2686" y="2446"/>
                  <a:ext cx="116" cy="11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092C9"/>
                    </a:gs>
                    <a:gs pos="100000">
                      <a:srgbClr val="C02091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981A75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06" name="Oval 395"/>
                <p:cNvSpPr>
                  <a:spLocks noChangeArrowheads="1"/>
                </p:cNvSpPr>
                <p:nvPr/>
              </p:nvSpPr>
              <p:spPr bwMode="auto">
                <a:xfrm rot="-5400000">
                  <a:off x="2782" y="2400"/>
                  <a:ext cx="116" cy="11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092C9"/>
                    </a:gs>
                    <a:gs pos="100000">
                      <a:srgbClr val="C02091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981A75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96"/>
              <p:cNvGrpSpPr>
                <a:grpSpLocks/>
              </p:cNvGrpSpPr>
              <p:nvPr/>
            </p:nvGrpSpPr>
            <p:grpSpPr bwMode="auto">
              <a:xfrm rot="2700000" flipV="1">
                <a:off x="2640" y="3000"/>
                <a:ext cx="58" cy="58"/>
                <a:chOff x="2456" y="3306"/>
                <a:chExt cx="106" cy="236"/>
              </a:xfrm>
            </p:grpSpPr>
            <p:sp>
              <p:nvSpPr>
                <p:cNvPr id="17801" name="Rectangle 397"/>
                <p:cNvSpPr>
                  <a:spLocks noChangeArrowheads="1"/>
                </p:cNvSpPr>
                <p:nvPr/>
              </p:nvSpPr>
              <p:spPr bwMode="auto">
                <a:xfrm>
                  <a:off x="2456" y="3310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02" name="Rectangle 398"/>
                <p:cNvSpPr>
                  <a:spLocks noChangeArrowheads="1"/>
                </p:cNvSpPr>
                <p:nvPr/>
              </p:nvSpPr>
              <p:spPr bwMode="auto">
                <a:xfrm>
                  <a:off x="2522" y="3306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03" name="Rectangle 399"/>
                <p:cNvSpPr>
                  <a:spLocks noChangeArrowheads="1"/>
                </p:cNvSpPr>
                <p:nvPr/>
              </p:nvSpPr>
              <p:spPr bwMode="auto">
                <a:xfrm>
                  <a:off x="2490" y="3312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770" name="Oval 400"/>
              <p:cNvSpPr>
                <a:spLocks noChangeArrowheads="1"/>
              </p:cNvSpPr>
              <p:nvPr/>
            </p:nvSpPr>
            <p:spPr bwMode="auto">
              <a:xfrm rot="2700000" flipV="1">
                <a:off x="2583" y="3113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71" name="Oval 401"/>
              <p:cNvSpPr>
                <a:spLocks noChangeArrowheads="1"/>
              </p:cNvSpPr>
              <p:nvPr/>
            </p:nvSpPr>
            <p:spPr bwMode="auto">
              <a:xfrm rot="2700000" flipV="1">
                <a:off x="2496" y="3018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72" name="Oval 402"/>
              <p:cNvSpPr>
                <a:spLocks noChangeArrowheads="1"/>
              </p:cNvSpPr>
              <p:nvPr/>
            </p:nvSpPr>
            <p:spPr bwMode="auto">
              <a:xfrm rot="2700000" flipV="1">
                <a:off x="2568" y="3028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7686" name="Group 403"/>
              <p:cNvGrpSpPr>
                <a:grpSpLocks/>
              </p:cNvGrpSpPr>
              <p:nvPr/>
            </p:nvGrpSpPr>
            <p:grpSpPr bwMode="auto">
              <a:xfrm rot="8100000">
                <a:off x="3371" y="3007"/>
                <a:ext cx="58" cy="58"/>
                <a:chOff x="2456" y="3306"/>
                <a:chExt cx="106" cy="236"/>
              </a:xfrm>
            </p:grpSpPr>
            <p:sp>
              <p:nvSpPr>
                <p:cNvPr id="17798" name="Rectangle 404"/>
                <p:cNvSpPr>
                  <a:spLocks noChangeArrowheads="1"/>
                </p:cNvSpPr>
                <p:nvPr/>
              </p:nvSpPr>
              <p:spPr bwMode="auto">
                <a:xfrm>
                  <a:off x="2456" y="3310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99" name="Rectangle 405"/>
                <p:cNvSpPr>
                  <a:spLocks noChangeArrowheads="1"/>
                </p:cNvSpPr>
                <p:nvPr/>
              </p:nvSpPr>
              <p:spPr bwMode="auto">
                <a:xfrm>
                  <a:off x="2522" y="3306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00" name="Rectangle 406"/>
                <p:cNvSpPr>
                  <a:spLocks noChangeArrowheads="1"/>
                </p:cNvSpPr>
                <p:nvPr/>
              </p:nvSpPr>
              <p:spPr bwMode="auto">
                <a:xfrm>
                  <a:off x="2490" y="3312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774" name="Oval 407"/>
              <p:cNvSpPr>
                <a:spLocks noChangeArrowheads="1"/>
              </p:cNvSpPr>
              <p:nvPr/>
            </p:nvSpPr>
            <p:spPr bwMode="auto">
              <a:xfrm rot="8100000">
                <a:off x="3338" y="3113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75" name="Oval 408"/>
              <p:cNvSpPr>
                <a:spLocks noChangeArrowheads="1"/>
              </p:cNvSpPr>
              <p:nvPr/>
            </p:nvSpPr>
            <p:spPr bwMode="auto">
              <a:xfrm rot="8100000">
                <a:off x="3425" y="3018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76" name="Oval 409"/>
              <p:cNvSpPr>
                <a:spLocks noChangeArrowheads="1"/>
              </p:cNvSpPr>
              <p:nvPr/>
            </p:nvSpPr>
            <p:spPr bwMode="auto">
              <a:xfrm rot="8100000">
                <a:off x="3353" y="3028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7687" name="Group 410"/>
              <p:cNvGrpSpPr>
                <a:grpSpLocks/>
              </p:cNvGrpSpPr>
              <p:nvPr/>
            </p:nvGrpSpPr>
            <p:grpSpPr bwMode="auto">
              <a:xfrm rot="5348427">
                <a:off x="3614" y="2399"/>
                <a:ext cx="58" cy="58"/>
                <a:chOff x="2456" y="3306"/>
                <a:chExt cx="106" cy="236"/>
              </a:xfrm>
            </p:grpSpPr>
            <p:sp>
              <p:nvSpPr>
                <p:cNvPr id="17795" name="Rectangle 411"/>
                <p:cNvSpPr>
                  <a:spLocks noChangeArrowheads="1"/>
                </p:cNvSpPr>
                <p:nvPr/>
              </p:nvSpPr>
              <p:spPr bwMode="auto">
                <a:xfrm>
                  <a:off x="2456" y="3310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96" name="Rectangle 412"/>
                <p:cNvSpPr>
                  <a:spLocks noChangeArrowheads="1"/>
                </p:cNvSpPr>
                <p:nvPr/>
              </p:nvSpPr>
              <p:spPr bwMode="auto">
                <a:xfrm>
                  <a:off x="2522" y="3306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97" name="Rectangle 413"/>
                <p:cNvSpPr>
                  <a:spLocks noChangeArrowheads="1"/>
                </p:cNvSpPr>
                <p:nvPr/>
              </p:nvSpPr>
              <p:spPr bwMode="auto">
                <a:xfrm>
                  <a:off x="2490" y="3312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778" name="Oval 414"/>
              <p:cNvSpPr>
                <a:spLocks noChangeArrowheads="1"/>
              </p:cNvSpPr>
              <p:nvPr/>
            </p:nvSpPr>
            <p:spPr bwMode="auto">
              <a:xfrm rot="5348427">
                <a:off x="3691" y="2448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79" name="Oval 415"/>
              <p:cNvSpPr>
                <a:spLocks noChangeArrowheads="1"/>
              </p:cNvSpPr>
              <p:nvPr/>
            </p:nvSpPr>
            <p:spPr bwMode="auto">
              <a:xfrm rot="5348427">
                <a:off x="3684" y="2319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80" name="Oval 416"/>
              <p:cNvSpPr>
                <a:spLocks noChangeArrowheads="1"/>
              </p:cNvSpPr>
              <p:nvPr/>
            </p:nvSpPr>
            <p:spPr bwMode="auto">
              <a:xfrm rot="5348427">
                <a:off x="3641" y="2378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7689" name="Group 417"/>
              <p:cNvGrpSpPr>
                <a:grpSpLocks/>
              </p:cNvGrpSpPr>
              <p:nvPr/>
            </p:nvGrpSpPr>
            <p:grpSpPr bwMode="auto">
              <a:xfrm rot="-5232687">
                <a:off x="2352" y="2461"/>
                <a:ext cx="58" cy="58"/>
                <a:chOff x="2456" y="3306"/>
                <a:chExt cx="106" cy="236"/>
              </a:xfrm>
            </p:grpSpPr>
            <p:sp>
              <p:nvSpPr>
                <p:cNvPr id="17792" name="Rectangle 418"/>
                <p:cNvSpPr>
                  <a:spLocks noChangeArrowheads="1"/>
                </p:cNvSpPr>
                <p:nvPr/>
              </p:nvSpPr>
              <p:spPr bwMode="auto">
                <a:xfrm>
                  <a:off x="2456" y="3310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93" name="Rectangle 419"/>
                <p:cNvSpPr>
                  <a:spLocks noChangeArrowheads="1"/>
                </p:cNvSpPr>
                <p:nvPr/>
              </p:nvSpPr>
              <p:spPr bwMode="auto">
                <a:xfrm>
                  <a:off x="2522" y="3306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94" name="Rectangle 420"/>
                <p:cNvSpPr>
                  <a:spLocks noChangeArrowheads="1"/>
                </p:cNvSpPr>
                <p:nvPr/>
              </p:nvSpPr>
              <p:spPr bwMode="auto">
                <a:xfrm>
                  <a:off x="2490" y="3312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782" name="Oval 421"/>
              <p:cNvSpPr>
                <a:spLocks noChangeArrowheads="1"/>
              </p:cNvSpPr>
              <p:nvPr/>
            </p:nvSpPr>
            <p:spPr bwMode="auto">
              <a:xfrm rot="-5232687">
                <a:off x="2192" y="2301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83" name="Oval 422"/>
              <p:cNvSpPr>
                <a:spLocks noChangeArrowheads="1"/>
              </p:cNvSpPr>
              <p:nvPr/>
            </p:nvSpPr>
            <p:spPr bwMode="auto">
              <a:xfrm rot="-5232687">
                <a:off x="2192" y="2430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84" name="Oval 423"/>
              <p:cNvSpPr>
                <a:spLocks noChangeArrowheads="1"/>
              </p:cNvSpPr>
              <p:nvPr/>
            </p:nvSpPr>
            <p:spPr bwMode="auto">
              <a:xfrm rot="-5232687">
                <a:off x="2238" y="2374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7690" name="Group 424"/>
              <p:cNvGrpSpPr>
                <a:grpSpLocks/>
              </p:cNvGrpSpPr>
              <p:nvPr/>
            </p:nvGrpSpPr>
            <p:grpSpPr bwMode="auto">
              <a:xfrm rot="1715273">
                <a:off x="3263" y="1847"/>
                <a:ext cx="58" cy="58"/>
                <a:chOff x="2456" y="3306"/>
                <a:chExt cx="106" cy="236"/>
              </a:xfrm>
            </p:grpSpPr>
            <p:sp>
              <p:nvSpPr>
                <p:cNvPr id="17789" name="Rectangle 425"/>
                <p:cNvSpPr>
                  <a:spLocks noChangeArrowheads="1"/>
                </p:cNvSpPr>
                <p:nvPr/>
              </p:nvSpPr>
              <p:spPr bwMode="auto">
                <a:xfrm>
                  <a:off x="2456" y="3310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90" name="Rectangle 426"/>
                <p:cNvSpPr>
                  <a:spLocks noChangeArrowheads="1"/>
                </p:cNvSpPr>
                <p:nvPr/>
              </p:nvSpPr>
              <p:spPr bwMode="auto">
                <a:xfrm>
                  <a:off x="2522" y="3306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91" name="Rectangle 427"/>
                <p:cNvSpPr>
                  <a:spLocks noChangeArrowheads="1"/>
                </p:cNvSpPr>
                <p:nvPr/>
              </p:nvSpPr>
              <p:spPr bwMode="auto">
                <a:xfrm>
                  <a:off x="2490" y="3312"/>
                  <a:ext cx="40" cy="230"/>
                </a:xfrm>
                <a:prstGeom prst="rect">
                  <a:avLst/>
                </a:prstGeom>
                <a:solidFill>
                  <a:srgbClr val="008040"/>
                </a:solidFill>
                <a:ln w="9525">
                  <a:solidFill>
                    <a:srgbClr val="00432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786" name="Oval 428"/>
              <p:cNvSpPr>
                <a:spLocks noChangeArrowheads="1"/>
              </p:cNvSpPr>
              <p:nvPr/>
            </p:nvSpPr>
            <p:spPr bwMode="auto">
              <a:xfrm rot="1715273">
                <a:off x="3366" y="1739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87" name="Oval 429"/>
              <p:cNvSpPr>
                <a:spLocks noChangeArrowheads="1"/>
              </p:cNvSpPr>
              <p:nvPr/>
            </p:nvSpPr>
            <p:spPr bwMode="auto">
              <a:xfrm rot="1715273">
                <a:off x="3250" y="1682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88" name="Oval 430"/>
              <p:cNvSpPr>
                <a:spLocks noChangeArrowheads="1"/>
              </p:cNvSpPr>
              <p:nvPr/>
            </p:nvSpPr>
            <p:spPr bwMode="auto">
              <a:xfrm rot="1715273">
                <a:off x="3280" y="1748"/>
                <a:ext cx="149" cy="164"/>
              </a:xfrm>
              <a:prstGeom prst="ellipse">
                <a:avLst/>
              </a:prstGeom>
              <a:gradFill rotWithShape="0">
                <a:gsLst>
                  <a:gs pos="0">
                    <a:srgbClr val="E092C9"/>
                  </a:gs>
                  <a:gs pos="100000">
                    <a:srgbClr val="C0209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81A7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91" name="Group 521"/>
            <p:cNvGrpSpPr>
              <a:grpSpLocks/>
            </p:cNvGrpSpPr>
            <p:nvPr/>
          </p:nvGrpSpPr>
          <p:grpSpPr bwMode="auto">
            <a:xfrm>
              <a:off x="550" y="1255"/>
              <a:ext cx="1856" cy="1865"/>
              <a:chOff x="550" y="1255"/>
              <a:chExt cx="1856" cy="1865"/>
            </a:xfrm>
          </p:grpSpPr>
          <p:grpSp>
            <p:nvGrpSpPr>
              <p:cNvPr id="17692" name="Group 518"/>
              <p:cNvGrpSpPr>
                <a:grpSpLocks/>
              </p:cNvGrpSpPr>
              <p:nvPr/>
            </p:nvGrpSpPr>
            <p:grpSpPr bwMode="auto">
              <a:xfrm>
                <a:off x="550" y="1255"/>
                <a:ext cx="1856" cy="1865"/>
                <a:chOff x="550" y="1255"/>
                <a:chExt cx="1856" cy="1865"/>
              </a:xfrm>
            </p:grpSpPr>
            <p:sp>
              <p:nvSpPr>
                <p:cNvPr id="521516" name="Oval 300"/>
                <p:cNvSpPr>
                  <a:spLocks noChangeArrowheads="1"/>
                </p:cNvSpPr>
                <p:nvPr/>
              </p:nvSpPr>
              <p:spPr bwMode="auto">
                <a:xfrm>
                  <a:off x="770" y="1480"/>
                  <a:ext cx="1415" cy="142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B1E1EE"/>
                    </a:gs>
                    <a:gs pos="100000">
                      <a:srgbClr val="B1E1EE">
                        <a:gamma/>
                        <a:tint val="26667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grpSp>
              <p:nvGrpSpPr>
                <p:cNvPr id="17693" name="Group 302"/>
                <p:cNvGrpSpPr>
                  <a:grpSpLocks/>
                </p:cNvGrpSpPr>
                <p:nvPr/>
              </p:nvGrpSpPr>
              <p:grpSpPr bwMode="auto">
                <a:xfrm>
                  <a:off x="550" y="1255"/>
                  <a:ext cx="1856" cy="1865"/>
                  <a:chOff x="1618" y="816"/>
                  <a:chExt cx="2794" cy="2785"/>
                </a:xfrm>
              </p:grpSpPr>
              <p:sp>
                <p:nvSpPr>
                  <p:cNvPr id="17688" name="AutoShape 23"/>
                  <p:cNvSpPr>
                    <a:spLocks noChangeArrowheads="1"/>
                  </p:cNvSpPr>
                  <p:nvPr/>
                </p:nvSpPr>
                <p:spPr bwMode="auto">
                  <a:xfrm>
                    <a:off x="1926" y="1119"/>
                    <a:ext cx="2159" cy="2162"/>
                  </a:xfrm>
                  <a:custGeom>
                    <a:avLst/>
                    <a:gdLst>
                      <a:gd name="T0" fmla="*/ 1080 w 21600"/>
                      <a:gd name="T1" fmla="*/ 0 h 21600"/>
                      <a:gd name="T2" fmla="*/ 316 w 21600"/>
                      <a:gd name="T3" fmla="*/ 317 h 21600"/>
                      <a:gd name="T4" fmla="*/ 0 w 21600"/>
                      <a:gd name="T5" fmla="*/ 1081 h 21600"/>
                      <a:gd name="T6" fmla="*/ 316 w 21600"/>
                      <a:gd name="T7" fmla="*/ 1845 h 21600"/>
                      <a:gd name="T8" fmla="*/ 1080 w 21600"/>
                      <a:gd name="T9" fmla="*/ 2162 h 21600"/>
                      <a:gd name="T10" fmla="*/ 1843 w 21600"/>
                      <a:gd name="T11" fmla="*/ 1845 h 21600"/>
                      <a:gd name="T12" fmla="*/ 2159 w 21600"/>
                      <a:gd name="T13" fmla="*/ 1081 h 21600"/>
                      <a:gd name="T14" fmla="*/ 1843 w 21600"/>
                      <a:gd name="T15" fmla="*/ 317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61 w 21600"/>
                      <a:gd name="T25" fmla="*/ 3167 h 21600"/>
                      <a:gd name="T26" fmla="*/ 18439 w 21600"/>
                      <a:gd name="T27" fmla="*/ 18433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1065" y="10800"/>
                        </a:moveTo>
                        <a:cubicBezTo>
                          <a:pt x="1065" y="16176"/>
                          <a:pt x="5424" y="20535"/>
                          <a:pt x="10800" y="20535"/>
                        </a:cubicBezTo>
                        <a:cubicBezTo>
                          <a:pt x="16176" y="20535"/>
                          <a:pt x="20535" y="16176"/>
                          <a:pt x="20535" y="10800"/>
                        </a:cubicBezTo>
                        <a:cubicBezTo>
                          <a:pt x="20535" y="5424"/>
                          <a:pt x="16176" y="1065"/>
                          <a:pt x="10800" y="1065"/>
                        </a:cubicBezTo>
                        <a:cubicBezTo>
                          <a:pt x="5424" y="1065"/>
                          <a:pt x="1065" y="5424"/>
                          <a:pt x="1065" y="10800"/>
                        </a:cubicBezTo>
                        <a:close/>
                      </a:path>
                    </a:pathLst>
                  </a:custGeom>
                  <a:solidFill>
                    <a:srgbClr val="F5AFAA"/>
                  </a:solidFill>
                  <a:ln w="9525">
                    <a:solidFill>
                      <a:schemeClr val="hlink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7694" name="Group 301"/>
                  <p:cNvGrpSpPr>
                    <a:grpSpLocks/>
                  </p:cNvGrpSpPr>
                  <p:nvPr/>
                </p:nvGrpSpPr>
                <p:grpSpPr bwMode="auto">
                  <a:xfrm>
                    <a:off x="1618" y="816"/>
                    <a:ext cx="2794" cy="2785"/>
                    <a:chOff x="1618" y="816"/>
                    <a:chExt cx="2794" cy="2785"/>
                  </a:xfrm>
                </p:grpSpPr>
                <p:grpSp>
                  <p:nvGrpSpPr>
                    <p:cNvPr id="17695" name="Group 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96" y="816"/>
                      <a:ext cx="231" cy="415"/>
                      <a:chOff x="2676" y="3042"/>
                      <a:chExt cx="252" cy="452"/>
                    </a:xfrm>
                  </p:grpSpPr>
                  <p:grpSp>
                    <p:nvGrpSpPr>
                      <p:cNvPr id="17696" name="Group 2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44" y="3258"/>
                        <a:ext cx="106" cy="236"/>
                        <a:chOff x="2456" y="3306"/>
                        <a:chExt cx="106" cy="236"/>
                      </a:xfrm>
                    </p:grpSpPr>
                    <p:sp>
                      <p:nvSpPr>
                        <p:cNvPr id="17759" name="Oval 2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6" y="3310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60" name="Oval 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22" y="3306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61" name="Oval 2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90" y="3312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7697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6" y="3042"/>
                        <a:ext cx="252" cy="270"/>
                        <a:chOff x="2676" y="3042"/>
                        <a:chExt cx="252" cy="270"/>
                      </a:xfrm>
                    </p:grpSpPr>
                    <p:sp>
                      <p:nvSpPr>
                        <p:cNvPr id="17756" name="Oval 3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01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57" name="Oval 3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76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58" name="Oval 3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6" y="307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7698" name="Group 33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2940" y="3186"/>
                      <a:ext cx="231" cy="415"/>
                      <a:chOff x="2676" y="3042"/>
                      <a:chExt cx="252" cy="452"/>
                    </a:xfrm>
                  </p:grpSpPr>
                  <p:grpSp>
                    <p:nvGrpSpPr>
                      <p:cNvPr id="17699" name="Group 3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44" y="3258"/>
                        <a:ext cx="106" cy="236"/>
                        <a:chOff x="2456" y="3306"/>
                        <a:chExt cx="106" cy="236"/>
                      </a:xfrm>
                    </p:grpSpPr>
                    <p:sp>
                      <p:nvSpPr>
                        <p:cNvPr id="17751" name="Oval 3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6" y="3310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52" name="Oval 3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22" y="3306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53" name="Oval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90" y="3312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7706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6" y="3042"/>
                        <a:ext cx="252" cy="270"/>
                        <a:chOff x="2676" y="3042"/>
                        <a:chExt cx="252" cy="270"/>
                      </a:xfrm>
                    </p:grpSpPr>
                    <p:sp>
                      <p:nvSpPr>
                        <p:cNvPr id="17748" name="Oval 3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01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49" name="Oval 4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76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50" name="Oval 4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6" y="307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7707" name="Group 42"/>
                    <p:cNvGrpSpPr>
                      <a:grpSpLocks/>
                    </p:cNvGrpSpPr>
                    <p:nvPr/>
                  </p:nvGrpSpPr>
                  <p:grpSpPr bwMode="auto">
                    <a:xfrm rot="8100000">
                      <a:off x="3777" y="2777"/>
                      <a:ext cx="231" cy="416"/>
                      <a:chOff x="2676" y="3042"/>
                      <a:chExt cx="252" cy="452"/>
                    </a:xfrm>
                  </p:grpSpPr>
                  <p:grpSp>
                    <p:nvGrpSpPr>
                      <p:cNvPr id="17714" name="Group 4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44" y="3258"/>
                        <a:ext cx="106" cy="236"/>
                        <a:chOff x="2456" y="3306"/>
                        <a:chExt cx="106" cy="236"/>
                      </a:xfrm>
                    </p:grpSpPr>
                    <p:sp>
                      <p:nvSpPr>
                        <p:cNvPr id="17743" name="Oval 4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6" y="3310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44" name="Oval 4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22" y="3306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45" name="Oval 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90" y="3312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7715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6" y="3042"/>
                        <a:ext cx="252" cy="270"/>
                        <a:chOff x="2676" y="3042"/>
                        <a:chExt cx="252" cy="270"/>
                      </a:xfrm>
                    </p:grpSpPr>
                    <p:sp>
                      <p:nvSpPr>
                        <p:cNvPr id="17740" name="Oval 4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01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41" name="Oval 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76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42" name="Oval 5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6" y="307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7722" name="Group 51"/>
                    <p:cNvGrpSpPr>
                      <a:grpSpLocks/>
                    </p:cNvGrpSpPr>
                    <p:nvPr/>
                  </p:nvGrpSpPr>
                  <p:grpSpPr bwMode="auto">
                    <a:xfrm rot="5400000">
                      <a:off x="4089" y="1998"/>
                      <a:ext cx="232" cy="415"/>
                      <a:chOff x="2676" y="3042"/>
                      <a:chExt cx="252" cy="452"/>
                    </a:xfrm>
                  </p:grpSpPr>
                  <p:grpSp>
                    <p:nvGrpSpPr>
                      <p:cNvPr id="17723" name="Group 5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44" y="3258"/>
                        <a:ext cx="106" cy="236"/>
                        <a:chOff x="2456" y="3306"/>
                        <a:chExt cx="106" cy="236"/>
                      </a:xfrm>
                    </p:grpSpPr>
                    <p:sp>
                      <p:nvSpPr>
                        <p:cNvPr id="17735" name="Oval 5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6" y="3310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36" name="Oval 5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22" y="3306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37" name="Oval 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90" y="3312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7730" name="Group 5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6" y="3042"/>
                        <a:ext cx="252" cy="270"/>
                        <a:chOff x="2676" y="3042"/>
                        <a:chExt cx="252" cy="270"/>
                      </a:xfrm>
                    </p:grpSpPr>
                    <p:sp>
                      <p:nvSpPr>
                        <p:cNvPr id="17732" name="Oval 5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01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33" name="Oval 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76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34" name="Oval 5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6" y="307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7731" name="Group 60"/>
                    <p:cNvGrpSpPr>
                      <a:grpSpLocks/>
                    </p:cNvGrpSpPr>
                    <p:nvPr/>
                  </p:nvGrpSpPr>
                  <p:grpSpPr bwMode="auto">
                    <a:xfrm rot="2700000">
                      <a:off x="3806" y="1237"/>
                      <a:ext cx="232" cy="415"/>
                      <a:chOff x="2676" y="3042"/>
                      <a:chExt cx="252" cy="452"/>
                    </a:xfrm>
                  </p:grpSpPr>
                  <p:grpSp>
                    <p:nvGrpSpPr>
                      <p:cNvPr id="17738" name="Group 6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44" y="3258"/>
                        <a:ext cx="106" cy="236"/>
                        <a:chOff x="2456" y="3306"/>
                        <a:chExt cx="106" cy="236"/>
                      </a:xfrm>
                    </p:grpSpPr>
                    <p:sp>
                      <p:nvSpPr>
                        <p:cNvPr id="17727" name="Oval 6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6" y="3310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28" name="Oval 6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22" y="3306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29" name="Oval 6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90" y="3312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7739" name="Group 6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6" y="3042"/>
                        <a:ext cx="252" cy="270"/>
                        <a:chOff x="2676" y="3042"/>
                        <a:chExt cx="252" cy="270"/>
                      </a:xfrm>
                    </p:grpSpPr>
                    <p:sp>
                      <p:nvSpPr>
                        <p:cNvPr id="17724" name="Oval 6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01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25" name="Oval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76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26" name="Oval 6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6" y="307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7746" name="Group 69"/>
                    <p:cNvGrpSpPr>
                      <a:grpSpLocks/>
                    </p:cNvGrpSpPr>
                    <p:nvPr/>
                  </p:nvGrpSpPr>
                  <p:grpSpPr bwMode="auto">
                    <a:xfrm rot="-8100000">
                      <a:off x="1991" y="2781"/>
                      <a:ext cx="232" cy="415"/>
                      <a:chOff x="2676" y="3042"/>
                      <a:chExt cx="252" cy="452"/>
                    </a:xfrm>
                  </p:grpSpPr>
                  <p:grpSp>
                    <p:nvGrpSpPr>
                      <p:cNvPr id="17747" name="Group 7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44" y="3258"/>
                        <a:ext cx="106" cy="236"/>
                        <a:chOff x="2456" y="3306"/>
                        <a:chExt cx="106" cy="236"/>
                      </a:xfrm>
                    </p:grpSpPr>
                    <p:sp>
                      <p:nvSpPr>
                        <p:cNvPr id="17719" name="Oval 7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6" y="3310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20" name="Oval 7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22" y="3306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21" name="Oval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90" y="3312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7754" name="Group 7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6" y="3042"/>
                        <a:ext cx="252" cy="270"/>
                        <a:chOff x="2676" y="3042"/>
                        <a:chExt cx="252" cy="270"/>
                      </a:xfrm>
                    </p:grpSpPr>
                    <p:sp>
                      <p:nvSpPr>
                        <p:cNvPr id="17716" name="Oval 7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01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17" name="Oval 7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76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18" name="Oval 7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6" y="307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7755" name="Group 78"/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1710" y="1943"/>
                      <a:ext cx="231" cy="415"/>
                      <a:chOff x="2676" y="3042"/>
                      <a:chExt cx="252" cy="452"/>
                    </a:xfrm>
                  </p:grpSpPr>
                  <p:grpSp>
                    <p:nvGrpSpPr>
                      <p:cNvPr id="17762" name="Group 7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44" y="3258"/>
                        <a:ext cx="106" cy="236"/>
                        <a:chOff x="2456" y="3306"/>
                        <a:chExt cx="106" cy="236"/>
                      </a:xfrm>
                    </p:grpSpPr>
                    <p:sp>
                      <p:nvSpPr>
                        <p:cNvPr id="17711" name="Oval 8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6" y="3310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12" name="Oval 8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22" y="3306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13" name="Oval 8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90" y="3312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7764" name="Group 8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6" y="3042"/>
                        <a:ext cx="252" cy="270"/>
                        <a:chOff x="2676" y="3042"/>
                        <a:chExt cx="252" cy="270"/>
                      </a:xfrm>
                    </p:grpSpPr>
                    <p:sp>
                      <p:nvSpPr>
                        <p:cNvPr id="17708" name="Oval 8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01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09" name="Oval 8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76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10" name="Oval 8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6" y="307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7768" name="Group 87"/>
                    <p:cNvGrpSpPr>
                      <a:grpSpLocks/>
                    </p:cNvGrpSpPr>
                    <p:nvPr/>
                  </p:nvGrpSpPr>
                  <p:grpSpPr bwMode="auto">
                    <a:xfrm rot="-2700000">
                      <a:off x="2015" y="1189"/>
                      <a:ext cx="231" cy="416"/>
                      <a:chOff x="2676" y="3042"/>
                      <a:chExt cx="252" cy="452"/>
                    </a:xfrm>
                  </p:grpSpPr>
                  <p:grpSp>
                    <p:nvGrpSpPr>
                      <p:cNvPr id="17769" name="Group 8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44" y="3258"/>
                        <a:ext cx="106" cy="236"/>
                        <a:chOff x="2456" y="3306"/>
                        <a:chExt cx="106" cy="236"/>
                      </a:xfrm>
                    </p:grpSpPr>
                    <p:sp>
                      <p:nvSpPr>
                        <p:cNvPr id="17703" name="Oval 8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6" y="3310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04" name="Oval 9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22" y="3306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05" name="Oval 9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90" y="3312"/>
                          <a:ext cx="40" cy="230"/>
                        </a:xfrm>
                        <a:prstGeom prst="ellipse">
                          <a:avLst/>
                        </a:prstGeom>
                        <a:solidFill>
                          <a:srgbClr val="008040"/>
                        </a:solidFill>
                        <a:ln w="9525">
                          <a:solidFill>
                            <a:srgbClr val="00432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7773" name="Group 9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6" y="3042"/>
                        <a:ext cx="252" cy="270"/>
                        <a:chOff x="2676" y="3042"/>
                        <a:chExt cx="252" cy="270"/>
                      </a:xfrm>
                    </p:grpSpPr>
                    <p:sp>
                      <p:nvSpPr>
                        <p:cNvPr id="17700" name="Oval 9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01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01" name="Oval 9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76" y="304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7702" name="Oval 9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6" y="3072"/>
                          <a:ext cx="127" cy="240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E092C9"/>
                            </a:gs>
                            <a:gs pos="100000">
                              <a:srgbClr val="C0209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981A75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7777" name="Group 520"/>
              <p:cNvGrpSpPr>
                <a:grpSpLocks/>
              </p:cNvGrpSpPr>
              <p:nvPr/>
            </p:nvGrpSpPr>
            <p:grpSpPr bwMode="auto">
              <a:xfrm>
                <a:off x="762" y="1546"/>
                <a:ext cx="1372" cy="1316"/>
                <a:chOff x="762" y="1546"/>
                <a:chExt cx="1372" cy="1316"/>
              </a:xfrm>
            </p:grpSpPr>
            <p:grpSp>
              <p:nvGrpSpPr>
                <p:cNvPr id="17781" name="Group 97"/>
                <p:cNvGrpSpPr>
                  <a:grpSpLocks/>
                </p:cNvGrpSpPr>
                <p:nvPr/>
              </p:nvGrpSpPr>
              <p:grpSpPr bwMode="auto">
                <a:xfrm>
                  <a:off x="1446" y="1547"/>
                  <a:ext cx="498" cy="247"/>
                  <a:chOff x="3966" y="1344"/>
                  <a:chExt cx="816" cy="402"/>
                </a:xfrm>
              </p:grpSpPr>
              <p:sp>
                <p:nvSpPr>
                  <p:cNvPr id="17678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134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9" name="Oval 9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3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0" name="Oval 100"/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136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1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57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2" name="Oval 102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5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3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51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4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6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5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41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785" name="Group 106"/>
                <p:cNvGrpSpPr>
                  <a:grpSpLocks/>
                </p:cNvGrpSpPr>
                <p:nvPr/>
              </p:nvGrpSpPr>
              <p:grpSpPr bwMode="auto">
                <a:xfrm rot="3232236">
                  <a:off x="1761" y="1930"/>
                  <a:ext cx="502" cy="245"/>
                  <a:chOff x="3966" y="1344"/>
                  <a:chExt cx="816" cy="402"/>
                </a:xfrm>
              </p:grpSpPr>
              <p:sp>
                <p:nvSpPr>
                  <p:cNvPr id="17670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134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1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3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2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136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3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57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4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5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5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51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6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6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7" name="Oval 114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41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16" name="Group 115"/>
                <p:cNvGrpSpPr>
                  <a:grpSpLocks/>
                </p:cNvGrpSpPr>
                <p:nvPr/>
              </p:nvGrpSpPr>
              <p:grpSpPr bwMode="auto">
                <a:xfrm rot="6457397">
                  <a:off x="1647" y="2414"/>
                  <a:ext cx="502" cy="246"/>
                  <a:chOff x="3966" y="1344"/>
                  <a:chExt cx="816" cy="402"/>
                </a:xfrm>
              </p:grpSpPr>
              <p:sp>
                <p:nvSpPr>
                  <p:cNvPr id="17662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134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63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3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64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136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65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57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66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5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67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51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68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6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69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41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17" name="Group 124"/>
                <p:cNvGrpSpPr>
                  <a:grpSpLocks/>
                </p:cNvGrpSpPr>
                <p:nvPr/>
              </p:nvGrpSpPr>
              <p:grpSpPr bwMode="auto">
                <a:xfrm>
                  <a:off x="1060" y="1546"/>
                  <a:ext cx="381" cy="192"/>
                  <a:chOff x="3332" y="1343"/>
                  <a:chExt cx="625" cy="311"/>
                </a:xfrm>
              </p:grpSpPr>
              <p:sp>
                <p:nvSpPr>
                  <p:cNvPr id="17656" name="Oval 125"/>
                  <p:cNvSpPr>
                    <a:spLocks noChangeArrowheads="1"/>
                  </p:cNvSpPr>
                  <p:nvPr/>
                </p:nvSpPr>
                <p:spPr bwMode="auto">
                  <a:xfrm rot="-2352400">
                    <a:off x="3332" y="155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7" name="Oval 126"/>
                  <p:cNvSpPr>
                    <a:spLocks noChangeArrowheads="1"/>
                  </p:cNvSpPr>
                  <p:nvPr/>
                </p:nvSpPr>
                <p:spPr bwMode="auto">
                  <a:xfrm rot="-2352400">
                    <a:off x="3424" y="149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8" name="Oval 127"/>
                  <p:cNvSpPr>
                    <a:spLocks noChangeArrowheads="1"/>
                  </p:cNvSpPr>
                  <p:nvPr/>
                </p:nvSpPr>
                <p:spPr bwMode="auto">
                  <a:xfrm rot="-2352400">
                    <a:off x="3528" y="142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9" name="Oval 128"/>
                  <p:cNvSpPr>
                    <a:spLocks noChangeArrowheads="1"/>
                  </p:cNvSpPr>
                  <p:nvPr/>
                </p:nvSpPr>
                <p:spPr bwMode="auto">
                  <a:xfrm rot="-2352400">
                    <a:off x="3749" y="1357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60" name="Oval 129"/>
                  <p:cNvSpPr>
                    <a:spLocks noChangeArrowheads="1"/>
                  </p:cNvSpPr>
                  <p:nvPr/>
                </p:nvSpPr>
                <p:spPr bwMode="auto">
                  <a:xfrm rot="-2352400">
                    <a:off x="3861" y="1343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61" name="Oval 130"/>
                  <p:cNvSpPr>
                    <a:spLocks noChangeArrowheads="1"/>
                  </p:cNvSpPr>
                  <p:nvPr/>
                </p:nvSpPr>
                <p:spPr bwMode="auto">
                  <a:xfrm rot="-2352400">
                    <a:off x="3639" y="139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18" name="Group 131"/>
                <p:cNvGrpSpPr>
                  <a:grpSpLocks/>
                </p:cNvGrpSpPr>
                <p:nvPr/>
              </p:nvGrpSpPr>
              <p:grpSpPr bwMode="auto">
                <a:xfrm rot="9627528">
                  <a:off x="1194" y="2614"/>
                  <a:ext cx="497" cy="248"/>
                  <a:chOff x="3966" y="1344"/>
                  <a:chExt cx="816" cy="402"/>
                </a:xfrm>
              </p:grpSpPr>
              <p:sp>
                <p:nvSpPr>
                  <p:cNvPr id="17648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134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9" name="Oval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3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0" name="Oval 134"/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136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1" name="Oval 135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57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2" name="Oval 136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5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3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51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4" name="Oval 138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6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5" name="Oval 139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41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20" name="Group 140"/>
                <p:cNvGrpSpPr>
                  <a:grpSpLocks/>
                </p:cNvGrpSpPr>
                <p:nvPr/>
              </p:nvGrpSpPr>
              <p:grpSpPr bwMode="auto">
                <a:xfrm rot="-5541736">
                  <a:off x="706" y="1860"/>
                  <a:ext cx="503" cy="245"/>
                  <a:chOff x="3966" y="1344"/>
                  <a:chExt cx="816" cy="402"/>
                </a:xfrm>
              </p:grpSpPr>
              <p:sp>
                <p:nvSpPr>
                  <p:cNvPr id="17640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134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1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3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2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136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3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57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4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5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5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51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6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6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7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41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21" name="Group 149"/>
                <p:cNvGrpSpPr>
                  <a:grpSpLocks/>
                </p:cNvGrpSpPr>
                <p:nvPr/>
              </p:nvGrpSpPr>
              <p:grpSpPr bwMode="auto">
                <a:xfrm rot="-8744106">
                  <a:off x="762" y="2363"/>
                  <a:ext cx="498" cy="248"/>
                  <a:chOff x="3966" y="1344"/>
                  <a:chExt cx="816" cy="402"/>
                </a:xfrm>
              </p:grpSpPr>
              <p:sp>
                <p:nvSpPr>
                  <p:cNvPr id="17632" name="Oval 150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134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3" name="Oval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3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4" name="Oval 152"/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136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5" name="Oval 153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57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6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5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7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51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8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65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9" name="Oval 157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41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BBE9FF"/>
                      </a:gs>
                      <a:gs pos="100000">
                        <a:srgbClr val="8DDA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34B7D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21222" name="Group 519"/>
              <p:cNvGrpSpPr>
                <a:grpSpLocks/>
              </p:cNvGrpSpPr>
              <p:nvPr/>
            </p:nvGrpSpPr>
            <p:grpSpPr bwMode="auto">
              <a:xfrm>
                <a:off x="1106" y="1633"/>
                <a:ext cx="761" cy="1106"/>
                <a:chOff x="1106" y="1633"/>
                <a:chExt cx="761" cy="1106"/>
              </a:xfrm>
            </p:grpSpPr>
            <p:sp>
              <p:nvSpPr>
                <p:cNvPr id="17581" name="Oval 159"/>
                <p:cNvSpPr>
                  <a:spLocks noChangeArrowheads="1"/>
                </p:cNvSpPr>
                <p:nvPr/>
              </p:nvSpPr>
              <p:spPr bwMode="auto">
                <a:xfrm rot="8355299">
                  <a:off x="1757" y="2562"/>
                  <a:ext cx="58" cy="5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878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1223" name="Group 160"/>
                <p:cNvGrpSpPr>
                  <a:grpSpLocks/>
                </p:cNvGrpSpPr>
                <p:nvPr/>
              </p:nvGrpSpPr>
              <p:grpSpPr bwMode="auto">
                <a:xfrm>
                  <a:off x="1372" y="2609"/>
                  <a:ext cx="395" cy="130"/>
                  <a:chOff x="3797" y="3058"/>
                  <a:chExt cx="647" cy="211"/>
                </a:xfrm>
              </p:grpSpPr>
              <p:sp>
                <p:nvSpPr>
                  <p:cNvPr id="17619" name="Oval 161"/>
                  <p:cNvSpPr>
                    <a:spLocks noChangeArrowheads="1"/>
                  </p:cNvSpPr>
                  <p:nvPr/>
                </p:nvSpPr>
                <p:spPr bwMode="auto">
                  <a:xfrm rot="8355299">
                    <a:off x="4348" y="305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0" name="Oval 162"/>
                  <p:cNvSpPr>
                    <a:spLocks noChangeArrowheads="1"/>
                  </p:cNvSpPr>
                  <p:nvPr/>
                </p:nvSpPr>
                <p:spPr bwMode="auto">
                  <a:xfrm rot="8355299">
                    <a:off x="3910" y="3173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1" name="Oval 163"/>
                  <p:cNvSpPr>
                    <a:spLocks noChangeArrowheads="1"/>
                  </p:cNvSpPr>
                  <p:nvPr/>
                </p:nvSpPr>
                <p:spPr bwMode="auto">
                  <a:xfrm rot="8355299">
                    <a:off x="4130" y="314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2" name="Oval 164"/>
                  <p:cNvSpPr>
                    <a:spLocks noChangeArrowheads="1"/>
                  </p:cNvSpPr>
                  <p:nvPr/>
                </p:nvSpPr>
                <p:spPr bwMode="auto">
                  <a:xfrm rot="8355299">
                    <a:off x="4018" y="3159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3" name="Oval 165"/>
                  <p:cNvSpPr>
                    <a:spLocks noChangeArrowheads="1"/>
                  </p:cNvSpPr>
                  <p:nvPr/>
                </p:nvSpPr>
                <p:spPr bwMode="auto">
                  <a:xfrm rot="8355299">
                    <a:off x="3797" y="3156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4" name="Oval 166"/>
                  <p:cNvSpPr>
                    <a:spLocks noChangeArrowheads="1"/>
                  </p:cNvSpPr>
                  <p:nvPr/>
                </p:nvSpPr>
                <p:spPr bwMode="auto">
                  <a:xfrm rot="8355299">
                    <a:off x="4239" y="3103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24" name="Group 167"/>
                <p:cNvGrpSpPr>
                  <a:grpSpLocks/>
                </p:cNvGrpSpPr>
                <p:nvPr/>
              </p:nvGrpSpPr>
              <p:grpSpPr bwMode="auto">
                <a:xfrm rot="191510">
                  <a:off x="1600" y="1727"/>
                  <a:ext cx="267" cy="824"/>
                  <a:chOff x="4188" y="1614"/>
                  <a:chExt cx="438" cy="1338"/>
                </a:xfrm>
              </p:grpSpPr>
              <p:sp>
                <p:nvSpPr>
                  <p:cNvPr id="17607" name="Oval 168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224" y="172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08" name="Oval 169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254" y="1836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09" name="Oval 170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290" y="194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0" name="Oval 171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320" y="205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1" name="Oval 172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350" y="217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2" name="Oval 173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380" y="2286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3" name="Oval 174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410" y="240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4" name="Oval 175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440" y="251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5" name="Oval 176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470" y="262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6" name="Oval 177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530" y="2856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7" name="Oval 178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500" y="274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8" name="Oval 179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188" y="161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25" name="Group 180"/>
                <p:cNvGrpSpPr>
                  <a:grpSpLocks/>
                </p:cNvGrpSpPr>
                <p:nvPr/>
              </p:nvGrpSpPr>
              <p:grpSpPr bwMode="auto">
                <a:xfrm rot="21430218" flipH="1">
                  <a:off x="1106" y="1727"/>
                  <a:ext cx="267" cy="824"/>
                  <a:chOff x="4188" y="1614"/>
                  <a:chExt cx="438" cy="1338"/>
                </a:xfrm>
              </p:grpSpPr>
              <p:sp>
                <p:nvSpPr>
                  <p:cNvPr id="17595" name="Oval 181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224" y="172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6" name="Oval 182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254" y="1836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7" name="Oval 183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290" y="194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8" name="Oval 184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320" y="205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9" name="Oval 185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350" y="217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00" name="Oval 186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380" y="2286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01" name="Oval 187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410" y="2400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02" name="Oval 188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440" y="251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03" name="Oval 189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470" y="2628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04" name="Oval 190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530" y="2856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05" name="Oval 191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500" y="2742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06" name="Oval 192"/>
                  <p:cNvSpPr>
                    <a:spLocks noChangeArrowheads="1"/>
                  </p:cNvSpPr>
                  <p:nvPr/>
                </p:nvSpPr>
                <p:spPr bwMode="auto">
                  <a:xfrm rot="3232236">
                    <a:off x="4188" y="161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86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26" name="Group 193"/>
                <p:cNvGrpSpPr>
                  <a:grpSpLocks/>
                </p:cNvGrpSpPr>
                <p:nvPr/>
              </p:nvGrpSpPr>
              <p:grpSpPr bwMode="auto">
                <a:xfrm>
                  <a:off x="1315" y="1633"/>
                  <a:ext cx="330" cy="78"/>
                  <a:chOff x="3751" y="1485"/>
                  <a:chExt cx="541" cy="127"/>
                </a:xfrm>
              </p:grpSpPr>
              <p:sp>
                <p:nvSpPr>
                  <p:cNvPr id="17590" name="Oval 194"/>
                  <p:cNvSpPr>
                    <a:spLocks noChangeArrowheads="1"/>
                  </p:cNvSpPr>
                  <p:nvPr/>
                </p:nvSpPr>
                <p:spPr bwMode="auto">
                  <a:xfrm rot="-2021876">
                    <a:off x="4086" y="1485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1" name="Oval 195"/>
                  <p:cNvSpPr>
                    <a:spLocks noChangeArrowheads="1"/>
                  </p:cNvSpPr>
                  <p:nvPr/>
                </p:nvSpPr>
                <p:spPr bwMode="auto">
                  <a:xfrm rot="-2021876">
                    <a:off x="3864" y="1489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2" name="Oval 196"/>
                  <p:cNvSpPr>
                    <a:spLocks noChangeArrowheads="1"/>
                  </p:cNvSpPr>
                  <p:nvPr/>
                </p:nvSpPr>
                <p:spPr bwMode="auto">
                  <a:xfrm rot="-2021876">
                    <a:off x="3977" y="1486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3" name="Oval 197"/>
                  <p:cNvSpPr>
                    <a:spLocks noChangeArrowheads="1"/>
                  </p:cNvSpPr>
                  <p:nvPr/>
                </p:nvSpPr>
                <p:spPr bwMode="auto">
                  <a:xfrm rot="-2021876">
                    <a:off x="4196" y="1516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4" name="Oval 198"/>
                  <p:cNvSpPr>
                    <a:spLocks noChangeArrowheads="1"/>
                  </p:cNvSpPr>
                  <p:nvPr/>
                </p:nvSpPr>
                <p:spPr bwMode="auto">
                  <a:xfrm rot="-2021876">
                    <a:off x="3751" y="1514"/>
                    <a:ext cx="96" cy="9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7878FF"/>
                      </a:gs>
                      <a:gs pos="100000">
                        <a:srgbClr val="0000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586" name="Oval 199"/>
                <p:cNvSpPr>
                  <a:spLocks noChangeArrowheads="1"/>
                </p:cNvSpPr>
                <p:nvPr/>
              </p:nvSpPr>
              <p:spPr bwMode="auto">
                <a:xfrm rot="10771444">
                  <a:off x="1128" y="2566"/>
                  <a:ext cx="58" cy="5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878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87" name="Oval 200"/>
                <p:cNvSpPr>
                  <a:spLocks noChangeArrowheads="1"/>
                </p:cNvSpPr>
                <p:nvPr/>
              </p:nvSpPr>
              <p:spPr bwMode="auto">
                <a:xfrm rot="10771444">
                  <a:off x="1243" y="2637"/>
                  <a:ext cx="58" cy="5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878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88" name="Oval 201"/>
                <p:cNvSpPr>
                  <a:spLocks noChangeArrowheads="1"/>
                </p:cNvSpPr>
                <p:nvPr/>
              </p:nvSpPr>
              <p:spPr bwMode="auto">
                <a:xfrm rot="10771444">
                  <a:off x="1180" y="2611"/>
                  <a:ext cx="59" cy="5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878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89" name="Oval 202"/>
                <p:cNvSpPr>
                  <a:spLocks noChangeArrowheads="1"/>
                </p:cNvSpPr>
                <p:nvPr/>
              </p:nvSpPr>
              <p:spPr bwMode="auto">
                <a:xfrm rot="10771444">
                  <a:off x="1305" y="2662"/>
                  <a:ext cx="58" cy="5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878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1227" name="Group 458"/>
            <p:cNvGrpSpPr>
              <a:grpSpLocks/>
            </p:cNvGrpSpPr>
            <p:nvPr/>
          </p:nvGrpSpPr>
          <p:grpSpPr bwMode="auto">
            <a:xfrm>
              <a:off x="336" y="1104"/>
              <a:ext cx="2212" cy="2031"/>
              <a:chOff x="336" y="1104"/>
              <a:chExt cx="2212" cy="2031"/>
            </a:xfrm>
          </p:grpSpPr>
          <p:grpSp>
            <p:nvGrpSpPr>
              <p:cNvPr id="521228" name="Group 457"/>
              <p:cNvGrpSpPr>
                <a:grpSpLocks/>
              </p:cNvGrpSpPr>
              <p:nvPr/>
            </p:nvGrpSpPr>
            <p:grpSpPr bwMode="auto">
              <a:xfrm>
                <a:off x="989" y="1724"/>
                <a:ext cx="966" cy="893"/>
                <a:chOff x="989" y="1724"/>
                <a:chExt cx="966" cy="893"/>
              </a:xfrm>
            </p:grpSpPr>
            <p:grpSp>
              <p:nvGrpSpPr>
                <p:cNvPr id="521229" name="Group 221"/>
                <p:cNvGrpSpPr>
                  <a:grpSpLocks/>
                </p:cNvGrpSpPr>
                <p:nvPr/>
              </p:nvGrpSpPr>
              <p:grpSpPr bwMode="auto">
                <a:xfrm>
                  <a:off x="1278" y="1809"/>
                  <a:ext cx="423" cy="743"/>
                  <a:chOff x="3690" y="1770"/>
                  <a:chExt cx="693" cy="1206"/>
                </a:xfrm>
              </p:grpSpPr>
              <p:grpSp>
                <p:nvGrpSpPr>
                  <p:cNvPr id="521230" name="Group 222"/>
                  <p:cNvGrpSpPr>
                    <a:grpSpLocks/>
                  </p:cNvGrpSpPr>
                  <p:nvPr/>
                </p:nvGrpSpPr>
                <p:grpSpPr bwMode="auto">
                  <a:xfrm>
                    <a:off x="3840" y="1770"/>
                    <a:ext cx="543" cy="534"/>
                    <a:chOff x="3840" y="1770"/>
                    <a:chExt cx="543" cy="534"/>
                  </a:xfrm>
                </p:grpSpPr>
                <p:sp>
                  <p:nvSpPr>
                    <p:cNvPr id="521439" name="Freeform 223"/>
                    <p:cNvSpPr>
                      <a:spLocks/>
                    </p:cNvSpPr>
                    <p:nvPr/>
                  </p:nvSpPr>
                  <p:spPr bwMode="auto">
                    <a:xfrm rot="-883573">
                      <a:off x="3852" y="1770"/>
                      <a:ext cx="469" cy="485"/>
                    </a:xfrm>
                    <a:custGeom>
                      <a:avLst/>
                      <a:gdLst>
                        <a:gd name="T0" fmla="*/ 23 w 548"/>
                        <a:gd name="T1" fmla="*/ 0 h 486"/>
                        <a:gd name="T2" fmla="*/ 318 w 548"/>
                        <a:gd name="T3" fmla="*/ 115 h 486"/>
                        <a:gd name="T4" fmla="*/ 254 w 548"/>
                        <a:gd name="T5" fmla="*/ 211 h 486"/>
                        <a:gd name="T6" fmla="*/ 145 w 548"/>
                        <a:gd name="T7" fmla="*/ 275 h 486"/>
                        <a:gd name="T8" fmla="*/ 119 w 548"/>
                        <a:gd name="T9" fmla="*/ 301 h 486"/>
                        <a:gd name="T10" fmla="*/ 87 w 548"/>
                        <a:gd name="T11" fmla="*/ 314 h 486"/>
                        <a:gd name="T12" fmla="*/ 49 w 548"/>
                        <a:gd name="T13" fmla="*/ 326 h 486"/>
                        <a:gd name="T14" fmla="*/ 23 w 548"/>
                        <a:gd name="T15" fmla="*/ 346 h 486"/>
                        <a:gd name="T16" fmla="*/ 4 w 548"/>
                        <a:gd name="T17" fmla="*/ 358 h 486"/>
                        <a:gd name="T18" fmla="*/ 55 w 548"/>
                        <a:gd name="T19" fmla="*/ 435 h 486"/>
                        <a:gd name="T20" fmla="*/ 247 w 548"/>
                        <a:gd name="T21" fmla="*/ 486 h 486"/>
                        <a:gd name="T22" fmla="*/ 548 w 548"/>
                        <a:gd name="T23" fmla="*/ 480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48" h="486">
                          <a:moveTo>
                            <a:pt x="23" y="0"/>
                          </a:moveTo>
                          <a:cubicBezTo>
                            <a:pt x="124" y="7"/>
                            <a:pt x="255" y="23"/>
                            <a:pt x="318" y="115"/>
                          </a:cubicBezTo>
                          <a:cubicBezTo>
                            <a:pt x="310" y="155"/>
                            <a:pt x="296" y="200"/>
                            <a:pt x="254" y="211"/>
                          </a:cubicBezTo>
                          <a:cubicBezTo>
                            <a:pt x="222" y="232"/>
                            <a:pt x="171" y="248"/>
                            <a:pt x="145" y="275"/>
                          </a:cubicBezTo>
                          <a:cubicBezTo>
                            <a:pt x="136" y="283"/>
                            <a:pt x="129" y="294"/>
                            <a:pt x="119" y="301"/>
                          </a:cubicBezTo>
                          <a:cubicBezTo>
                            <a:pt x="109" y="307"/>
                            <a:pt x="97" y="310"/>
                            <a:pt x="87" y="314"/>
                          </a:cubicBezTo>
                          <a:cubicBezTo>
                            <a:pt x="74" y="318"/>
                            <a:pt x="49" y="326"/>
                            <a:pt x="49" y="326"/>
                          </a:cubicBezTo>
                          <a:cubicBezTo>
                            <a:pt x="40" y="332"/>
                            <a:pt x="31" y="339"/>
                            <a:pt x="23" y="346"/>
                          </a:cubicBezTo>
                          <a:cubicBezTo>
                            <a:pt x="16" y="350"/>
                            <a:pt x="4" y="350"/>
                            <a:pt x="4" y="358"/>
                          </a:cubicBezTo>
                          <a:cubicBezTo>
                            <a:pt x="0" y="387"/>
                            <a:pt x="31" y="421"/>
                            <a:pt x="55" y="435"/>
                          </a:cubicBezTo>
                          <a:cubicBezTo>
                            <a:pt x="120" y="471"/>
                            <a:pt x="171" y="480"/>
                            <a:pt x="247" y="486"/>
                          </a:cubicBezTo>
                          <a:cubicBezTo>
                            <a:pt x="347" y="484"/>
                            <a:pt x="548" y="480"/>
                            <a:pt x="548" y="480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BBE0E3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rgbClr val="808080">
                                <a:alpha val="74998"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  <p:grpSp>
                  <p:nvGrpSpPr>
                    <p:cNvPr id="521231" name="Group 2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840" y="1776"/>
                      <a:ext cx="543" cy="528"/>
                      <a:chOff x="3840" y="1776"/>
                      <a:chExt cx="543" cy="528"/>
                    </a:xfrm>
                  </p:grpSpPr>
                  <p:sp>
                    <p:nvSpPr>
                      <p:cNvPr id="17565" name="AutoShape 22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0" y="1776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66" name="AutoShape 22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30" y="1788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67" name="AutoShape 2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32" y="2208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68" name="AutoShape 22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36" y="2208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69" name="AutoShape 229"/>
                      <p:cNvSpPr>
                        <a:spLocks noChangeArrowheads="1"/>
                      </p:cNvSpPr>
                      <p:nvPr/>
                    </p:nvSpPr>
                    <p:spPr bwMode="auto">
                      <a:xfrm rot="-994192">
                        <a:off x="4140" y="2190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70" name="AutoShape 230"/>
                      <p:cNvSpPr>
                        <a:spLocks noChangeArrowheads="1"/>
                      </p:cNvSpPr>
                      <p:nvPr/>
                    </p:nvSpPr>
                    <p:spPr bwMode="auto">
                      <a:xfrm rot="-1101842">
                        <a:off x="4230" y="2166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71" name="AutoShape 231"/>
                      <p:cNvSpPr>
                        <a:spLocks noChangeArrowheads="1"/>
                      </p:cNvSpPr>
                      <p:nvPr/>
                    </p:nvSpPr>
                    <p:spPr bwMode="auto">
                      <a:xfrm rot="-816573">
                        <a:off x="4314" y="2136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72" name="AutoShape 232"/>
                      <p:cNvSpPr>
                        <a:spLocks noChangeArrowheads="1"/>
                      </p:cNvSpPr>
                      <p:nvPr/>
                    </p:nvSpPr>
                    <p:spPr bwMode="auto">
                      <a:xfrm rot="2396713">
                        <a:off x="3870" y="2154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73" name="AutoShape 233"/>
                      <p:cNvSpPr>
                        <a:spLocks noChangeArrowheads="1"/>
                      </p:cNvSpPr>
                      <p:nvPr/>
                    </p:nvSpPr>
                    <p:spPr bwMode="auto">
                      <a:xfrm rot="788170">
                        <a:off x="4014" y="1812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74" name="AutoShape 234"/>
                      <p:cNvSpPr>
                        <a:spLocks noChangeArrowheads="1"/>
                      </p:cNvSpPr>
                      <p:nvPr/>
                    </p:nvSpPr>
                    <p:spPr bwMode="auto">
                      <a:xfrm rot="-2568008">
                        <a:off x="3930" y="2064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75" name="AutoShape 235"/>
                      <p:cNvSpPr>
                        <a:spLocks noChangeArrowheads="1"/>
                      </p:cNvSpPr>
                      <p:nvPr/>
                    </p:nvSpPr>
                    <p:spPr bwMode="auto">
                      <a:xfrm rot="-3635695">
                        <a:off x="4008" y="1950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76" name="AutoShape 236"/>
                      <p:cNvSpPr>
                        <a:spLocks noChangeArrowheads="1"/>
                      </p:cNvSpPr>
                      <p:nvPr/>
                    </p:nvSpPr>
                    <p:spPr bwMode="auto">
                      <a:xfrm rot="3044616">
                        <a:off x="4056" y="1872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77" name="AutoShape 237"/>
                      <p:cNvSpPr>
                        <a:spLocks noChangeArrowheads="1"/>
                      </p:cNvSpPr>
                      <p:nvPr/>
                    </p:nvSpPr>
                    <p:spPr bwMode="auto">
                      <a:xfrm rot="-3462949">
                        <a:off x="3973" y="1997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521232" name="Group 238"/>
                  <p:cNvGrpSpPr>
                    <a:grpSpLocks/>
                  </p:cNvGrpSpPr>
                  <p:nvPr/>
                </p:nvGrpSpPr>
                <p:grpSpPr bwMode="auto">
                  <a:xfrm rot="17534449" flipH="1">
                    <a:off x="3685" y="2438"/>
                    <a:ext cx="543" cy="534"/>
                    <a:chOff x="3840" y="1770"/>
                    <a:chExt cx="543" cy="534"/>
                  </a:xfrm>
                </p:grpSpPr>
                <p:sp>
                  <p:nvSpPr>
                    <p:cNvPr id="521455" name="Freeform 239"/>
                    <p:cNvSpPr>
                      <a:spLocks/>
                    </p:cNvSpPr>
                    <p:nvPr/>
                  </p:nvSpPr>
                  <p:spPr bwMode="auto">
                    <a:xfrm rot="-883573">
                      <a:off x="3849" y="1769"/>
                      <a:ext cx="469" cy="487"/>
                    </a:xfrm>
                    <a:custGeom>
                      <a:avLst/>
                      <a:gdLst>
                        <a:gd name="T0" fmla="*/ 23 w 548"/>
                        <a:gd name="T1" fmla="*/ 0 h 486"/>
                        <a:gd name="T2" fmla="*/ 318 w 548"/>
                        <a:gd name="T3" fmla="*/ 115 h 486"/>
                        <a:gd name="T4" fmla="*/ 254 w 548"/>
                        <a:gd name="T5" fmla="*/ 211 h 486"/>
                        <a:gd name="T6" fmla="*/ 145 w 548"/>
                        <a:gd name="T7" fmla="*/ 275 h 486"/>
                        <a:gd name="T8" fmla="*/ 119 w 548"/>
                        <a:gd name="T9" fmla="*/ 301 h 486"/>
                        <a:gd name="T10" fmla="*/ 87 w 548"/>
                        <a:gd name="T11" fmla="*/ 314 h 486"/>
                        <a:gd name="T12" fmla="*/ 49 w 548"/>
                        <a:gd name="T13" fmla="*/ 326 h 486"/>
                        <a:gd name="T14" fmla="*/ 23 w 548"/>
                        <a:gd name="T15" fmla="*/ 346 h 486"/>
                        <a:gd name="T16" fmla="*/ 4 w 548"/>
                        <a:gd name="T17" fmla="*/ 358 h 486"/>
                        <a:gd name="T18" fmla="*/ 55 w 548"/>
                        <a:gd name="T19" fmla="*/ 435 h 486"/>
                        <a:gd name="T20" fmla="*/ 247 w 548"/>
                        <a:gd name="T21" fmla="*/ 486 h 486"/>
                        <a:gd name="T22" fmla="*/ 548 w 548"/>
                        <a:gd name="T23" fmla="*/ 480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48" h="486">
                          <a:moveTo>
                            <a:pt x="23" y="0"/>
                          </a:moveTo>
                          <a:cubicBezTo>
                            <a:pt x="124" y="7"/>
                            <a:pt x="255" y="23"/>
                            <a:pt x="318" y="115"/>
                          </a:cubicBezTo>
                          <a:cubicBezTo>
                            <a:pt x="310" y="155"/>
                            <a:pt x="296" y="200"/>
                            <a:pt x="254" y="211"/>
                          </a:cubicBezTo>
                          <a:cubicBezTo>
                            <a:pt x="222" y="232"/>
                            <a:pt x="171" y="248"/>
                            <a:pt x="145" y="275"/>
                          </a:cubicBezTo>
                          <a:cubicBezTo>
                            <a:pt x="136" y="283"/>
                            <a:pt x="129" y="294"/>
                            <a:pt x="119" y="301"/>
                          </a:cubicBezTo>
                          <a:cubicBezTo>
                            <a:pt x="109" y="307"/>
                            <a:pt x="97" y="310"/>
                            <a:pt x="87" y="314"/>
                          </a:cubicBezTo>
                          <a:cubicBezTo>
                            <a:pt x="74" y="318"/>
                            <a:pt x="49" y="326"/>
                            <a:pt x="49" y="326"/>
                          </a:cubicBezTo>
                          <a:cubicBezTo>
                            <a:pt x="40" y="332"/>
                            <a:pt x="31" y="339"/>
                            <a:pt x="23" y="346"/>
                          </a:cubicBezTo>
                          <a:cubicBezTo>
                            <a:pt x="16" y="350"/>
                            <a:pt x="4" y="350"/>
                            <a:pt x="4" y="358"/>
                          </a:cubicBezTo>
                          <a:cubicBezTo>
                            <a:pt x="0" y="387"/>
                            <a:pt x="31" y="421"/>
                            <a:pt x="55" y="435"/>
                          </a:cubicBezTo>
                          <a:cubicBezTo>
                            <a:pt x="120" y="471"/>
                            <a:pt x="171" y="480"/>
                            <a:pt x="247" y="486"/>
                          </a:cubicBezTo>
                          <a:cubicBezTo>
                            <a:pt x="347" y="484"/>
                            <a:pt x="548" y="480"/>
                            <a:pt x="548" y="480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BBE0E3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rgbClr val="808080">
                                <a:alpha val="74998"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  <p:grpSp>
                  <p:nvGrpSpPr>
                    <p:cNvPr id="521233" name="Group 24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840" y="1776"/>
                      <a:ext cx="543" cy="528"/>
                      <a:chOff x="3840" y="1776"/>
                      <a:chExt cx="543" cy="528"/>
                    </a:xfrm>
                  </p:grpSpPr>
                  <p:sp>
                    <p:nvSpPr>
                      <p:cNvPr id="17550" name="AutoShape 24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0" y="1776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51" name="AutoShape 24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30" y="1788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52" name="AutoShape 24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32" y="2208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53" name="AutoShape 24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36" y="2208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54" name="AutoShape 245"/>
                      <p:cNvSpPr>
                        <a:spLocks noChangeArrowheads="1"/>
                      </p:cNvSpPr>
                      <p:nvPr/>
                    </p:nvSpPr>
                    <p:spPr bwMode="auto">
                      <a:xfrm rot="-994192">
                        <a:off x="4140" y="2190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55" name="AutoShape 246"/>
                      <p:cNvSpPr>
                        <a:spLocks noChangeArrowheads="1"/>
                      </p:cNvSpPr>
                      <p:nvPr/>
                    </p:nvSpPr>
                    <p:spPr bwMode="auto">
                      <a:xfrm rot="-1101842">
                        <a:off x="4230" y="2166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56" name="AutoShape 247"/>
                      <p:cNvSpPr>
                        <a:spLocks noChangeArrowheads="1"/>
                      </p:cNvSpPr>
                      <p:nvPr/>
                    </p:nvSpPr>
                    <p:spPr bwMode="auto">
                      <a:xfrm rot="-816573">
                        <a:off x="4314" y="2136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57" name="AutoShape 248"/>
                      <p:cNvSpPr>
                        <a:spLocks noChangeArrowheads="1"/>
                      </p:cNvSpPr>
                      <p:nvPr/>
                    </p:nvSpPr>
                    <p:spPr bwMode="auto">
                      <a:xfrm rot="2396713">
                        <a:off x="3870" y="2154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58" name="AutoShape 249"/>
                      <p:cNvSpPr>
                        <a:spLocks noChangeArrowheads="1"/>
                      </p:cNvSpPr>
                      <p:nvPr/>
                    </p:nvSpPr>
                    <p:spPr bwMode="auto">
                      <a:xfrm rot="788170">
                        <a:off x="4014" y="1812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59" name="AutoShape 250"/>
                      <p:cNvSpPr>
                        <a:spLocks noChangeArrowheads="1"/>
                      </p:cNvSpPr>
                      <p:nvPr/>
                    </p:nvSpPr>
                    <p:spPr bwMode="auto">
                      <a:xfrm rot="-2568008">
                        <a:off x="3930" y="2064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60" name="AutoShape 251"/>
                      <p:cNvSpPr>
                        <a:spLocks noChangeArrowheads="1"/>
                      </p:cNvSpPr>
                      <p:nvPr/>
                    </p:nvSpPr>
                    <p:spPr bwMode="auto">
                      <a:xfrm rot="-3635695">
                        <a:off x="4008" y="1950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61" name="AutoShape 252"/>
                      <p:cNvSpPr>
                        <a:spLocks noChangeArrowheads="1"/>
                      </p:cNvSpPr>
                      <p:nvPr/>
                    </p:nvSpPr>
                    <p:spPr bwMode="auto">
                      <a:xfrm rot="3044616">
                        <a:off x="4056" y="1872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62" name="AutoShape 253"/>
                      <p:cNvSpPr>
                        <a:spLocks noChangeArrowheads="1"/>
                      </p:cNvSpPr>
                      <p:nvPr/>
                    </p:nvSpPr>
                    <p:spPr bwMode="auto">
                      <a:xfrm rot="-3462949">
                        <a:off x="3973" y="1997"/>
                        <a:ext cx="69" cy="96"/>
                      </a:xfrm>
                      <a:prstGeom prst="flowChartCollate">
                        <a:avLst/>
                      </a:prstGeom>
                      <a:gradFill rotWithShape="0">
                        <a:gsLst>
                          <a:gs pos="0">
                            <a:srgbClr val="767600"/>
                          </a:gs>
                          <a:gs pos="100000">
                            <a:srgbClr val="FFFF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C9CA0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521234" name="Group 305"/>
                <p:cNvGrpSpPr>
                  <a:grpSpLocks/>
                </p:cNvGrpSpPr>
                <p:nvPr/>
              </p:nvGrpSpPr>
              <p:grpSpPr bwMode="auto">
                <a:xfrm>
                  <a:off x="989" y="1754"/>
                  <a:ext cx="966" cy="798"/>
                  <a:chOff x="2279" y="1561"/>
                  <a:chExt cx="1454" cy="1191"/>
                </a:xfrm>
              </p:grpSpPr>
              <p:grpSp>
                <p:nvGrpSpPr>
                  <p:cNvPr id="521235" name="Group 203"/>
                  <p:cNvGrpSpPr>
                    <a:grpSpLocks/>
                  </p:cNvGrpSpPr>
                  <p:nvPr/>
                </p:nvGrpSpPr>
                <p:grpSpPr bwMode="auto">
                  <a:xfrm>
                    <a:off x="2499" y="1561"/>
                    <a:ext cx="132" cy="132"/>
                    <a:chOff x="1968" y="1392"/>
                    <a:chExt cx="144" cy="144"/>
                  </a:xfrm>
                </p:grpSpPr>
                <p:sp>
                  <p:nvSpPr>
                    <p:cNvPr id="17544" name="AutoShape 2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" y="1392"/>
                      <a:ext cx="144" cy="144"/>
                    </a:xfrm>
                    <a:custGeom>
                      <a:avLst/>
                      <a:gdLst>
                        <a:gd name="T0" fmla="*/ 72 w 21600"/>
                        <a:gd name="T1" fmla="*/ 144 h 21600"/>
                        <a:gd name="T2" fmla="*/ 96 w 21600"/>
                        <a:gd name="T3" fmla="*/ 40 h 21600"/>
                        <a:gd name="T4" fmla="*/ 72 w 21600"/>
                        <a:gd name="T5" fmla="*/ 81 h 21600"/>
                        <a:gd name="T6" fmla="*/ 48 w 21600"/>
                        <a:gd name="T7" fmla="*/ 4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16500 w 21600"/>
                        <a:gd name="T13" fmla="*/ 0 h 21600"/>
                        <a:gd name="T14" fmla="*/ 5100 w 21600"/>
                        <a:gd name="T15" fmla="*/ 9600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11609" y="9719"/>
                          </a:moveTo>
                          <a:cubicBezTo>
                            <a:pt x="11949" y="9974"/>
                            <a:pt x="12150" y="10375"/>
                            <a:pt x="12150" y="10800"/>
                          </a:cubicBezTo>
                          <a:cubicBezTo>
                            <a:pt x="12150" y="11545"/>
                            <a:pt x="11545" y="12150"/>
                            <a:pt x="10800" y="12150"/>
                          </a:cubicBezTo>
                          <a:cubicBezTo>
                            <a:pt x="10054" y="12150"/>
                            <a:pt x="9450" y="11545"/>
                            <a:pt x="9450" y="10800"/>
                          </a:cubicBezTo>
                          <a:cubicBezTo>
                            <a:pt x="9450" y="10375"/>
                            <a:pt x="9650" y="9974"/>
                            <a:pt x="9990" y="9719"/>
                          </a:cubicBezTo>
                          <a:lnTo>
                            <a:pt x="4320" y="2159"/>
                          </a:lnTo>
                          <a:cubicBezTo>
                            <a:pt x="1600" y="4199"/>
                            <a:pt x="0" y="7400"/>
                            <a:pt x="0" y="10800"/>
                          </a:cubicBezTo>
                          <a:cubicBezTo>
                            <a:pt x="0" y="16764"/>
                            <a:pt x="4835" y="21600"/>
                            <a:pt x="10800" y="21600"/>
                          </a:cubicBezTo>
                          <a:cubicBezTo>
                            <a:pt x="16764" y="21600"/>
                            <a:pt x="21600" y="16764"/>
                            <a:pt x="21600" y="10800"/>
                          </a:cubicBezTo>
                          <a:cubicBezTo>
                            <a:pt x="21600" y="7400"/>
                            <a:pt x="19999" y="4199"/>
                            <a:pt x="17279" y="2159"/>
                          </a:cubicBezTo>
                          <a:lnTo>
                            <a:pt x="11609" y="9719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F8000"/>
                        </a:gs>
                        <a:gs pos="100000">
                          <a:srgbClr val="FFB972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9525">
                      <a:solidFill>
                        <a:srgbClr val="E5670D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45" name="Line 2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0" y="1476"/>
                      <a:ext cx="0" cy="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5670D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1236" name="Group 206"/>
                  <p:cNvGrpSpPr>
                    <a:grpSpLocks/>
                  </p:cNvGrpSpPr>
                  <p:nvPr/>
                </p:nvGrpSpPr>
                <p:grpSpPr bwMode="auto">
                  <a:xfrm rot="-506852">
                    <a:off x="2323" y="2178"/>
                    <a:ext cx="132" cy="133"/>
                    <a:chOff x="1968" y="1392"/>
                    <a:chExt cx="144" cy="144"/>
                  </a:xfrm>
                </p:grpSpPr>
                <p:sp>
                  <p:nvSpPr>
                    <p:cNvPr id="17542" name="AutoShape 2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" y="1392"/>
                      <a:ext cx="144" cy="144"/>
                    </a:xfrm>
                    <a:custGeom>
                      <a:avLst/>
                      <a:gdLst>
                        <a:gd name="T0" fmla="*/ 72 w 21600"/>
                        <a:gd name="T1" fmla="*/ 144 h 21600"/>
                        <a:gd name="T2" fmla="*/ 96 w 21600"/>
                        <a:gd name="T3" fmla="*/ 40 h 21600"/>
                        <a:gd name="T4" fmla="*/ 72 w 21600"/>
                        <a:gd name="T5" fmla="*/ 81 h 21600"/>
                        <a:gd name="T6" fmla="*/ 48 w 21600"/>
                        <a:gd name="T7" fmla="*/ 4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16500 w 21600"/>
                        <a:gd name="T13" fmla="*/ 0 h 21600"/>
                        <a:gd name="T14" fmla="*/ 5100 w 21600"/>
                        <a:gd name="T15" fmla="*/ 9600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11609" y="9719"/>
                          </a:moveTo>
                          <a:cubicBezTo>
                            <a:pt x="11949" y="9974"/>
                            <a:pt x="12150" y="10375"/>
                            <a:pt x="12150" y="10800"/>
                          </a:cubicBezTo>
                          <a:cubicBezTo>
                            <a:pt x="12150" y="11545"/>
                            <a:pt x="11545" y="12150"/>
                            <a:pt x="10800" y="12150"/>
                          </a:cubicBezTo>
                          <a:cubicBezTo>
                            <a:pt x="10054" y="12150"/>
                            <a:pt x="9450" y="11545"/>
                            <a:pt x="9450" y="10800"/>
                          </a:cubicBezTo>
                          <a:cubicBezTo>
                            <a:pt x="9450" y="10375"/>
                            <a:pt x="9650" y="9974"/>
                            <a:pt x="9990" y="9719"/>
                          </a:cubicBezTo>
                          <a:lnTo>
                            <a:pt x="4320" y="2159"/>
                          </a:lnTo>
                          <a:cubicBezTo>
                            <a:pt x="1600" y="4199"/>
                            <a:pt x="0" y="7400"/>
                            <a:pt x="0" y="10800"/>
                          </a:cubicBezTo>
                          <a:cubicBezTo>
                            <a:pt x="0" y="16764"/>
                            <a:pt x="4835" y="21600"/>
                            <a:pt x="10800" y="21600"/>
                          </a:cubicBezTo>
                          <a:cubicBezTo>
                            <a:pt x="16764" y="21600"/>
                            <a:pt x="21600" y="16764"/>
                            <a:pt x="21600" y="10800"/>
                          </a:cubicBezTo>
                          <a:cubicBezTo>
                            <a:pt x="21600" y="7400"/>
                            <a:pt x="19999" y="4199"/>
                            <a:pt x="17279" y="2159"/>
                          </a:cubicBezTo>
                          <a:lnTo>
                            <a:pt x="11609" y="9719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F8000"/>
                        </a:gs>
                        <a:gs pos="100000">
                          <a:srgbClr val="FFB972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9525">
                      <a:solidFill>
                        <a:srgbClr val="E5670D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43" name="Line 2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0" y="1476"/>
                      <a:ext cx="0" cy="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5670D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1237" name="Group 209"/>
                  <p:cNvGrpSpPr>
                    <a:grpSpLocks/>
                  </p:cNvGrpSpPr>
                  <p:nvPr/>
                </p:nvGrpSpPr>
                <p:grpSpPr bwMode="auto">
                  <a:xfrm rot="-8439266">
                    <a:off x="3512" y="1693"/>
                    <a:ext cx="133" cy="132"/>
                    <a:chOff x="1968" y="1392"/>
                    <a:chExt cx="144" cy="144"/>
                  </a:xfrm>
                </p:grpSpPr>
                <p:sp>
                  <p:nvSpPr>
                    <p:cNvPr id="17540" name="AutoShape 2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" y="1392"/>
                      <a:ext cx="144" cy="144"/>
                    </a:xfrm>
                    <a:custGeom>
                      <a:avLst/>
                      <a:gdLst>
                        <a:gd name="T0" fmla="*/ 72 w 21600"/>
                        <a:gd name="T1" fmla="*/ 144 h 21600"/>
                        <a:gd name="T2" fmla="*/ 96 w 21600"/>
                        <a:gd name="T3" fmla="*/ 40 h 21600"/>
                        <a:gd name="T4" fmla="*/ 72 w 21600"/>
                        <a:gd name="T5" fmla="*/ 81 h 21600"/>
                        <a:gd name="T6" fmla="*/ 48 w 21600"/>
                        <a:gd name="T7" fmla="*/ 4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16500 w 21600"/>
                        <a:gd name="T13" fmla="*/ 0 h 21600"/>
                        <a:gd name="T14" fmla="*/ 5100 w 21600"/>
                        <a:gd name="T15" fmla="*/ 9600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11609" y="9719"/>
                          </a:moveTo>
                          <a:cubicBezTo>
                            <a:pt x="11949" y="9974"/>
                            <a:pt x="12150" y="10375"/>
                            <a:pt x="12150" y="10800"/>
                          </a:cubicBezTo>
                          <a:cubicBezTo>
                            <a:pt x="12150" y="11545"/>
                            <a:pt x="11545" y="12150"/>
                            <a:pt x="10800" y="12150"/>
                          </a:cubicBezTo>
                          <a:cubicBezTo>
                            <a:pt x="10054" y="12150"/>
                            <a:pt x="9450" y="11545"/>
                            <a:pt x="9450" y="10800"/>
                          </a:cubicBezTo>
                          <a:cubicBezTo>
                            <a:pt x="9450" y="10375"/>
                            <a:pt x="9650" y="9974"/>
                            <a:pt x="9990" y="9719"/>
                          </a:cubicBezTo>
                          <a:lnTo>
                            <a:pt x="4320" y="2159"/>
                          </a:lnTo>
                          <a:cubicBezTo>
                            <a:pt x="1600" y="4199"/>
                            <a:pt x="0" y="7400"/>
                            <a:pt x="0" y="10800"/>
                          </a:cubicBezTo>
                          <a:cubicBezTo>
                            <a:pt x="0" y="16764"/>
                            <a:pt x="4835" y="21600"/>
                            <a:pt x="10800" y="21600"/>
                          </a:cubicBezTo>
                          <a:cubicBezTo>
                            <a:pt x="16764" y="21600"/>
                            <a:pt x="21600" y="16764"/>
                            <a:pt x="21600" y="10800"/>
                          </a:cubicBezTo>
                          <a:cubicBezTo>
                            <a:pt x="21600" y="7400"/>
                            <a:pt x="19999" y="4199"/>
                            <a:pt x="17279" y="2159"/>
                          </a:cubicBezTo>
                          <a:lnTo>
                            <a:pt x="11609" y="9719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F8000"/>
                        </a:gs>
                        <a:gs pos="100000">
                          <a:srgbClr val="FFB972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9525">
                      <a:solidFill>
                        <a:srgbClr val="E5670D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41" name="Line 2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0" y="1476"/>
                      <a:ext cx="0" cy="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5670D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1238" name="Group 212"/>
                  <p:cNvGrpSpPr>
                    <a:grpSpLocks/>
                  </p:cNvGrpSpPr>
                  <p:nvPr/>
                </p:nvGrpSpPr>
                <p:grpSpPr bwMode="auto">
                  <a:xfrm rot="1593904">
                    <a:off x="2279" y="1913"/>
                    <a:ext cx="132" cy="133"/>
                    <a:chOff x="1968" y="1392"/>
                    <a:chExt cx="144" cy="144"/>
                  </a:xfrm>
                </p:grpSpPr>
                <p:sp>
                  <p:nvSpPr>
                    <p:cNvPr id="17538" name="AutoShape 2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" y="1392"/>
                      <a:ext cx="144" cy="144"/>
                    </a:xfrm>
                    <a:custGeom>
                      <a:avLst/>
                      <a:gdLst>
                        <a:gd name="T0" fmla="*/ 72 w 21600"/>
                        <a:gd name="T1" fmla="*/ 144 h 21600"/>
                        <a:gd name="T2" fmla="*/ 96 w 21600"/>
                        <a:gd name="T3" fmla="*/ 40 h 21600"/>
                        <a:gd name="T4" fmla="*/ 72 w 21600"/>
                        <a:gd name="T5" fmla="*/ 81 h 21600"/>
                        <a:gd name="T6" fmla="*/ 48 w 21600"/>
                        <a:gd name="T7" fmla="*/ 4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16500 w 21600"/>
                        <a:gd name="T13" fmla="*/ 0 h 21600"/>
                        <a:gd name="T14" fmla="*/ 5100 w 21600"/>
                        <a:gd name="T15" fmla="*/ 9600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11609" y="9719"/>
                          </a:moveTo>
                          <a:cubicBezTo>
                            <a:pt x="11949" y="9974"/>
                            <a:pt x="12150" y="10375"/>
                            <a:pt x="12150" y="10800"/>
                          </a:cubicBezTo>
                          <a:cubicBezTo>
                            <a:pt x="12150" y="11545"/>
                            <a:pt x="11545" y="12150"/>
                            <a:pt x="10800" y="12150"/>
                          </a:cubicBezTo>
                          <a:cubicBezTo>
                            <a:pt x="10054" y="12150"/>
                            <a:pt x="9450" y="11545"/>
                            <a:pt x="9450" y="10800"/>
                          </a:cubicBezTo>
                          <a:cubicBezTo>
                            <a:pt x="9450" y="10375"/>
                            <a:pt x="9650" y="9974"/>
                            <a:pt x="9990" y="9719"/>
                          </a:cubicBezTo>
                          <a:lnTo>
                            <a:pt x="4320" y="2159"/>
                          </a:lnTo>
                          <a:cubicBezTo>
                            <a:pt x="1600" y="4199"/>
                            <a:pt x="0" y="7400"/>
                            <a:pt x="0" y="10800"/>
                          </a:cubicBezTo>
                          <a:cubicBezTo>
                            <a:pt x="0" y="16764"/>
                            <a:pt x="4835" y="21600"/>
                            <a:pt x="10800" y="21600"/>
                          </a:cubicBezTo>
                          <a:cubicBezTo>
                            <a:pt x="16764" y="21600"/>
                            <a:pt x="21600" y="16764"/>
                            <a:pt x="21600" y="10800"/>
                          </a:cubicBezTo>
                          <a:cubicBezTo>
                            <a:pt x="21600" y="7400"/>
                            <a:pt x="19999" y="4199"/>
                            <a:pt x="17279" y="2159"/>
                          </a:cubicBezTo>
                          <a:lnTo>
                            <a:pt x="11609" y="9719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F8000"/>
                        </a:gs>
                        <a:gs pos="100000">
                          <a:srgbClr val="FFB972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9525">
                      <a:solidFill>
                        <a:srgbClr val="E5670D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39" name="Line 2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0" y="1476"/>
                      <a:ext cx="0" cy="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5670D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1239" name="Group 215"/>
                  <p:cNvGrpSpPr>
                    <a:grpSpLocks/>
                  </p:cNvGrpSpPr>
                  <p:nvPr/>
                </p:nvGrpSpPr>
                <p:grpSpPr bwMode="auto">
                  <a:xfrm>
                    <a:off x="3601" y="2399"/>
                    <a:ext cx="132" cy="132"/>
                    <a:chOff x="1968" y="1392"/>
                    <a:chExt cx="144" cy="144"/>
                  </a:xfrm>
                </p:grpSpPr>
                <p:sp>
                  <p:nvSpPr>
                    <p:cNvPr id="17536" name="AutoShape 2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" y="1392"/>
                      <a:ext cx="144" cy="144"/>
                    </a:xfrm>
                    <a:custGeom>
                      <a:avLst/>
                      <a:gdLst>
                        <a:gd name="T0" fmla="*/ 72 w 21600"/>
                        <a:gd name="T1" fmla="*/ 144 h 21600"/>
                        <a:gd name="T2" fmla="*/ 96 w 21600"/>
                        <a:gd name="T3" fmla="*/ 40 h 21600"/>
                        <a:gd name="T4" fmla="*/ 72 w 21600"/>
                        <a:gd name="T5" fmla="*/ 81 h 21600"/>
                        <a:gd name="T6" fmla="*/ 48 w 21600"/>
                        <a:gd name="T7" fmla="*/ 4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16500 w 21600"/>
                        <a:gd name="T13" fmla="*/ 0 h 21600"/>
                        <a:gd name="T14" fmla="*/ 5100 w 21600"/>
                        <a:gd name="T15" fmla="*/ 9600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11609" y="9719"/>
                          </a:moveTo>
                          <a:cubicBezTo>
                            <a:pt x="11949" y="9974"/>
                            <a:pt x="12150" y="10375"/>
                            <a:pt x="12150" y="10800"/>
                          </a:cubicBezTo>
                          <a:cubicBezTo>
                            <a:pt x="12150" y="11545"/>
                            <a:pt x="11545" y="12150"/>
                            <a:pt x="10800" y="12150"/>
                          </a:cubicBezTo>
                          <a:cubicBezTo>
                            <a:pt x="10054" y="12150"/>
                            <a:pt x="9450" y="11545"/>
                            <a:pt x="9450" y="10800"/>
                          </a:cubicBezTo>
                          <a:cubicBezTo>
                            <a:pt x="9450" y="10375"/>
                            <a:pt x="9650" y="9974"/>
                            <a:pt x="9990" y="9719"/>
                          </a:cubicBezTo>
                          <a:lnTo>
                            <a:pt x="4320" y="2159"/>
                          </a:lnTo>
                          <a:cubicBezTo>
                            <a:pt x="1600" y="4199"/>
                            <a:pt x="0" y="7400"/>
                            <a:pt x="0" y="10800"/>
                          </a:cubicBezTo>
                          <a:cubicBezTo>
                            <a:pt x="0" y="16764"/>
                            <a:pt x="4835" y="21600"/>
                            <a:pt x="10800" y="21600"/>
                          </a:cubicBezTo>
                          <a:cubicBezTo>
                            <a:pt x="16764" y="21600"/>
                            <a:pt x="21600" y="16764"/>
                            <a:pt x="21600" y="10800"/>
                          </a:cubicBezTo>
                          <a:cubicBezTo>
                            <a:pt x="21600" y="7400"/>
                            <a:pt x="19999" y="4199"/>
                            <a:pt x="17279" y="2159"/>
                          </a:cubicBezTo>
                          <a:lnTo>
                            <a:pt x="11609" y="9719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F8000"/>
                        </a:gs>
                        <a:gs pos="100000">
                          <a:srgbClr val="FFB972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9525">
                      <a:solidFill>
                        <a:srgbClr val="E5670D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37" name="Line 2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0" y="1476"/>
                      <a:ext cx="0" cy="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5670D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1240" name="Group 218"/>
                  <p:cNvGrpSpPr>
                    <a:grpSpLocks/>
                  </p:cNvGrpSpPr>
                  <p:nvPr/>
                </p:nvGrpSpPr>
                <p:grpSpPr bwMode="auto">
                  <a:xfrm rot="3278882">
                    <a:off x="3557" y="2134"/>
                    <a:ext cx="132" cy="132"/>
                    <a:chOff x="1968" y="1392"/>
                    <a:chExt cx="144" cy="144"/>
                  </a:xfrm>
                </p:grpSpPr>
                <p:sp>
                  <p:nvSpPr>
                    <p:cNvPr id="17534" name="AutoShape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" y="1392"/>
                      <a:ext cx="144" cy="144"/>
                    </a:xfrm>
                    <a:custGeom>
                      <a:avLst/>
                      <a:gdLst>
                        <a:gd name="T0" fmla="*/ 72 w 21600"/>
                        <a:gd name="T1" fmla="*/ 144 h 21600"/>
                        <a:gd name="T2" fmla="*/ 96 w 21600"/>
                        <a:gd name="T3" fmla="*/ 40 h 21600"/>
                        <a:gd name="T4" fmla="*/ 72 w 21600"/>
                        <a:gd name="T5" fmla="*/ 81 h 21600"/>
                        <a:gd name="T6" fmla="*/ 48 w 21600"/>
                        <a:gd name="T7" fmla="*/ 4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16500 w 21600"/>
                        <a:gd name="T13" fmla="*/ 0 h 21600"/>
                        <a:gd name="T14" fmla="*/ 5100 w 21600"/>
                        <a:gd name="T15" fmla="*/ 9600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11609" y="9719"/>
                          </a:moveTo>
                          <a:cubicBezTo>
                            <a:pt x="11949" y="9974"/>
                            <a:pt x="12150" y="10375"/>
                            <a:pt x="12150" y="10800"/>
                          </a:cubicBezTo>
                          <a:cubicBezTo>
                            <a:pt x="12150" y="11545"/>
                            <a:pt x="11545" y="12150"/>
                            <a:pt x="10800" y="12150"/>
                          </a:cubicBezTo>
                          <a:cubicBezTo>
                            <a:pt x="10054" y="12150"/>
                            <a:pt x="9450" y="11545"/>
                            <a:pt x="9450" y="10800"/>
                          </a:cubicBezTo>
                          <a:cubicBezTo>
                            <a:pt x="9450" y="10375"/>
                            <a:pt x="9650" y="9974"/>
                            <a:pt x="9990" y="9719"/>
                          </a:cubicBezTo>
                          <a:lnTo>
                            <a:pt x="4320" y="2159"/>
                          </a:lnTo>
                          <a:cubicBezTo>
                            <a:pt x="1600" y="4199"/>
                            <a:pt x="0" y="7400"/>
                            <a:pt x="0" y="10800"/>
                          </a:cubicBezTo>
                          <a:cubicBezTo>
                            <a:pt x="0" y="16764"/>
                            <a:pt x="4835" y="21600"/>
                            <a:pt x="10800" y="21600"/>
                          </a:cubicBezTo>
                          <a:cubicBezTo>
                            <a:pt x="16764" y="21600"/>
                            <a:pt x="21600" y="16764"/>
                            <a:pt x="21600" y="10800"/>
                          </a:cubicBezTo>
                          <a:cubicBezTo>
                            <a:pt x="21600" y="7400"/>
                            <a:pt x="19999" y="4199"/>
                            <a:pt x="17279" y="2159"/>
                          </a:cubicBezTo>
                          <a:lnTo>
                            <a:pt x="11609" y="9719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F8000"/>
                        </a:gs>
                        <a:gs pos="100000">
                          <a:srgbClr val="FFB972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9525">
                      <a:solidFill>
                        <a:srgbClr val="E5670D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35" name="Line 2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0" y="1476"/>
                      <a:ext cx="0" cy="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5670D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1241" name="Group 259"/>
                  <p:cNvGrpSpPr>
                    <a:grpSpLocks/>
                  </p:cNvGrpSpPr>
                  <p:nvPr/>
                </p:nvGrpSpPr>
                <p:grpSpPr bwMode="auto">
                  <a:xfrm>
                    <a:off x="3204" y="2619"/>
                    <a:ext cx="132" cy="133"/>
                    <a:chOff x="1968" y="1392"/>
                    <a:chExt cx="144" cy="144"/>
                  </a:xfrm>
                </p:grpSpPr>
                <p:sp>
                  <p:nvSpPr>
                    <p:cNvPr id="17532" name="AutoShape 2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" y="1392"/>
                      <a:ext cx="144" cy="144"/>
                    </a:xfrm>
                    <a:custGeom>
                      <a:avLst/>
                      <a:gdLst>
                        <a:gd name="T0" fmla="*/ 72 w 21600"/>
                        <a:gd name="T1" fmla="*/ 144 h 21600"/>
                        <a:gd name="T2" fmla="*/ 96 w 21600"/>
                        <a:gd name="T3" fmla="*/ 40 h 21600"/>
                        <a:gd name="T4" fmla="*/ 72 w 21600"/>
                        <a:gd name="T5" fmla="*/ 81 h 21600"/>
                        <a:gd name="T6" fmla="*/ 48 w 21600"/>
                        <a:gd name="T7" fmla="*/ 4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16500 w 21600"/>
                        <a:gd name="T13" fmla="*/ 0 h 21600"/>
                        <a:gd name="T14" fmla="*/ 5100 w 21600"/>
                        <a:gd name="T15" fmla="*/ 9600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11609" y="9719"/>
                          </a:moveTo>
                          <a:cubicBezTo>
                            <a:pt x="11949" y="9974"/>
                            <a:pt x="12150" y="10375"/>
                            <a:pt x="12150" y="10800"/>
                          </a:cubicBezTo>
                          <a:cubicBezTo>
                            <a:pt x="12150" y="11545"/>
                            <a:pt x="11545" y="12150"/>
                            <a:pt x="10800" y="12150"/>
                          </a:cubicBezTo>
                          <a:cubicBezTo>
                            <a:pt x="10054" y="12150"/>
                            <a:pt x="9450" y="11545"/>
                            <a:pt x="9450" y="10800"/>
                          </a:cubicBezTo>
                          <a:cubicBezTo>
                            <a:pt x="9450" y="10375"/>
                            <a:pt x="9650" y="9974"/>
                            <a:pt x="9990" y="9719"/>
                          </a:cubicBezTo>
                          <a:lnTo>
                            <a:pt x="4320" y="2159"/>
                          </a:lnTo>
                          <a:cubicBezTo>
                            <a:pt x="1600" y="4199"/>
                            <a:pt x="0" y="7400"/>
                            <a:pt x="0" y="10800"/>
                          </a:cubicBezTo>
                          <a:cubicBezTo>
                            <a:pt x="0" y="16764"/>
                            <a:pt x="4835" y="21600"/>
                            <a:pt x="10800" y="21600"/>
                          </a:cubicBezTo>
                          <a:cubicBezTo>
                            <a:pt x="16764" y="21600"/>
                            <a:pt x="21600" y="16764"/>
                            <a:pt x="21600" y="10800"/>
                          </a:cubicBezTo>
                          <a:cubicBezTo>
                            <a:pt x="21600" y="7400"/>
                            <a:pt x="19999" y="4199"/>
                            <a:pt x="17279" y="2159"/>
                          </a:cubicBezTo>
                          <a:lnTo>
                            <a:pt x="11609" y="9719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F8000"/>
                        </a:gs>
                        <a:gs pos="100000">
                          <a:srgbClr val="FFB972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9525">
                      <a:solidFill>
                        <a:srgbClr val="E5670D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33" name="Line 2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0" y="1476"/>
                      <a:ext cx="0" cy="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5670D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7502" name="AutoShape 254"/>
                <p:cNvSpPr>
                  <a:spLocks noChangeArrowheads="1"/>
                </p:cNvSpPr>
                <p:nvPr/>
              </p:nvSpPr>
              <p:spPr bwMode="auto">
                <a:xfrm>
                  <a:off x="1604" y="1960"/>
                  <a:ext cx="87" cy="90"/>
                </a:xfrm>
                <a:prstGeom prst="flowChartSort">
                  <a:avLst/>
                </a:prstGeom>
                <a:gradFill rotWithShape="0">
                  <a:gsLst>
                    <a:gs pos="0">
                      <a:srgbClr val="FF2C45"/>
                    </a:gs>
                    <a:gs pos="50000">
                      <a:srgbClr val="FF8A98"/>
                    </a:gs>
                    <a:gs pos="100000">
                      <a:srgbClr val="FF2C45"/>
                    </a:gs>
                  </a:gsLst>
                  <a:lin ang="5400000" scaled="1"/>
                </a:gra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03" name="AutoShape 255"/>
                <p:cNvSpPr>
                  <a:spLocks noChangeArrowheads="1"/>
                </p:cNvSpPr>
                <p:nvPr/>
              </p:nvSpPr>
              <p:spPr bwMode="auto">
                <a:xfrm rot="1454756">
                  <a:off x="1487" y="1754"/>
                  <a:ext cx="87" cy="89"/>
                </a:xfrm>
                <a:prstGeom prst="flowChartSort">
                  <a:avLst/>
                </a:prstGeom>
                <a:gradFill rotWithShape="0">
                  <a:gsLst>
                    <a:gs pos="0">
                      <a:srgbClr val="FF2C45"/>
                    </a:gs>
                    <a:gs pos="50000">
                      <a:srgbClr val="FF8A98"/>
                    </a:gs>
                    <a:gs pos="100000">
                      <a:srgbClr val="FF2C45"/>
                    </a:gs>
                  </a:gsLst>
                  <a:lin ang="5400000" scaled="1"/>
                </a:gra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04" name="AutoShape 256"/>
                <p:cNvSpPr>
                  <a:spLocks noChangeArrowheads="1"/>
                </p:cNvSpPr>
                <p:nvPr/>
              </p:nvSpPr>
              <p:spPr bwMode="auto">
                <a:xfrm rot="1075675">
                  <a:off x="1281" y="2433"/>
                  <a:ext cx="89" cy="90"/>
                </a:xfrm>
                <a:prstGeom prst="flowChartSort">
                  <a:avLst/>
                </a:prstGeom>
                <a:gradFill rotWithShape="0">
                  <a:gsLst>
                    <a:gs pos="0">
                      <a:srgbClr val="FF2C45"/>
                    </a:gs>
                    <a:gs pos="50000">
                      <a:srgbClr val="FF8A98"/>
                    </a:gs>
                    <a:gs pos="100000">
                      <a:srgbClr val="FF2C45"/>
                    </a:gs>
                  </a:gsLst>
                  <a:lin ang="5400000" scaled="1"/>
                </a:gra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05" name="AutoShape 257"/>
                <p:cNvSpPr>
                  <a:spLocks noChangeArrowheads="1"/>
                </p:cNvSpPr>
                <p:nvPr/>
              </p:nvSpPr>
              <p:spPr bwMode="auto">
                <a:xfrm rot="-7794474">
                  <a:off x="1282" y="2078"/>
                  <a:ext cx="88" cy="89"/>
                </a:xfrm>
                <a:prstGeom prst="flowChartSort">
                  <a:avLst/>
                </a:prstGeom>
                <a:gradFill rotWithShape="0">
                  <a:gsLst>
                    <a:gs pos="0">
                      <a:srgbClr val="FF2C45"/>
                    </a:gs>
                    <a:gs pos="50000">
                      <a:srgbClr val="FF8A98"/>
                    </a:gs>
                    <a:gs pos="100000">
                      <a:srgbClr val="FF2C45"/>
                    </a:gs>
                  </a:gsLst>
                  <a:lin ang="5400000" scaled="1"/>
                </a:gra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06" name="AutoShape 258"/>
                <p:cNvSpPr>
                  <a:spLocks noChangeArrowheads="1"/>
                </p:cNvSpPr>
                <p:nvPr/>
              </p:nvSpPr>
              <p:spPr bwMode="auto">
                <a:xfrm rot="-2087762">
                  <a:off x="1633" y="2316"/>
                  <a:ext cx="87" cy="88"/>
                </a:xfrm>
                <a:prstGeom prst="flowChartSort">
                  <a:avLst/>
                </a:prstGeom>
                <a:gradFill rotWithShape="0">
                  <a:gsLst>
                    <a:gs pos="0">
                      <a:srgbClr val="FF2C45"/>
                    </a:gs>
                    <a:gs pos="50000">
                      <a:srgbClr val="FF8A98"/>
                    </a:gs>
                    <a:gs pos="100000">
                      <a:srgbClr val="FF2C45"/>
                    </a:gs>
                  </a:gsLst>
                  <a:lin ang="5400000" scaled="1"/>
                </a:gra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1242" name="Group 262"/>
                <p:cNvGrpSpPr>
                  <a:grpSpLocks/>
                </p:cNvGrpSpPr>
                <p:nvPr/>
              </p:nvGrpSpPr>
              <p:grpSpPr bwMode="auto">
                <a:xfrm>
                  <a:off x="1370" y="1724"/>
                  <a:ext cx="105" cy="53"/>
                  <a:chOff x="2400" y="960"/>
                  <a:chExt cx="720" cy="288"/>
                </a:xfrm>
              </p:grpSpPr>
              <p:sp>
                <p:nvSpPr>
                  <p:cNvPr id="17523" name="Oval 263"/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1008"/>
                    <a:ext cx="672" cy="24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24" name="Oval 264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960"/>
                    <a:ext cx="432" cy="192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43" name="Group 265"/>
                <p:cNvGrpSpPr>
                  <a:grpSpLocks noChangeAspect="1"/>
                </p:cNvGrpSpPr>
                <p:nvPr/>
              </p:nvGrpSpPr>
              <p:grpSpPr bwMode="auto">
                <a:xfrm rot="-3195026">
                  <a:off x="1547" y="1899"/>
                  <a:ext cx="107" cy="53"/>
                  <a:chOff x="2400" y="960"/>
                  <a:chExt cx="720" cy="288"/>
                </a:xfrm>
              </p:grpSpPr>
              <p:sp>
                <p:nvSpPr>
                  <p:cNvPr id="17521" name="Oval 26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48" y="1008"/>
                    <a:ext cx="672" cy="24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22" name="Oval 2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0" y="960"/>
                    <a:ext cx="432" cy="192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44" name="Group 268"/>
                <p:cNvGrpSpPr>
                  <a:grpSpLocks/>
                </p:cNvGrpSpPr>
                <p:nvPr/>
              </p:nvGrpSpPr>
              <p:grpSpPr bwMode="auto">
                <a:xfrm rot="4523074">
                  <a:off x="1331" y="1902"/>
                  <a:ext cx="108" cy="53"/>
                  <a:chOff x="2400" y="960"/>
                  <a:chExt cx="720" cy="288"/>
                </a:xfrm>
              </p:grpSpPr>
              <p:sp>
                <p:nvSpPr>
                  <p:cNvPr id="17519" name="Oval 269"/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1008"/>
                    <a:ext cx="672" cy="24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20" name="Oval 270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960"/>
                    <a:ext cx="432" cy="192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45" name="Group 271"/>
                <p:cNvGrpSpPr>
                  <a:grpSpLocks/>
                </p:cNvGrpSpPr>
                <p:nvPr/>
              </p:nvGrpSpPr>
              <p:grpSpPr bwMode="auto">
                <a:xfrm>
                  <a:off x="1457" y="2167"/>
                  <a:ext cx="106" cy="53"/>
                  <a:chOff x="2400" y="960"/>
                  <a:chExt cx="720" cy="288"/>
                </a:xfrm>
              </p:grpSpPr>
              <p:sp>
                <p:nvSpPr>
                  <p:cNvPr id="17517" name="Oval 272"/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1008"/>
                    <a:ext cx="672" cy="24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18" name="Oval 273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960"/>
                    <a:ext cx="432" cy="192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46" name="Group 274"/>
                <p:cNvGrpSpPr>
                  <a:grpSpLocks/>
                </p:cNvGrpSpPr>
                <p:nvPr/>
              </p:nvGrpSpPr>
              <p:grpSpPr bwMode="auto">
                <a:xfrm rot="-1288872">
                  <a:off x="1542" y="2559"/>
                  <a:ext cx="105" cy="53"/>
                  <a:chOff x="2400" y="960"/>
                  <a:chExt cx="720" cy="288"/>
                </a:xfrm>
              </p:grpSpPr>
              <p:sp>
                <p:nvSpPr>
                  <p:cNvPr id="17515" name="Oval 275"/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1008"/>
                    <a:ext cx="672" cy="24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16" name="Oval 276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960"/>
                    <a:ext cx="432" cy="192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1247" name="Group 277"/>
                <p:cNvGrpSpPr>
                  <a:grpSpLocks/>
                </p:cNvGrpSpPr>
                <p:nvPr/>
              </p:nvGrpSpPr>
              <p:grpSpPr bwMode="auto">
                <a:xfrm rot="1000256">
                  <a:off x="1285" y="2564"/>
                  <a:ext cx="105" cy="53"/>
                  <a:chOff x="2400" y="960"/>
                  <a:chExt cx="720" cy="288"/>
                </a:xfrm>
              </p:grpSpPr>
              <p:sp>
                <p:nvSpPr>
                  <p:cNvPr id="17513" name="Oval 278"/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1008"/>
                    <a:ext cx="672" cy="24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14" name="Oval 279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960"/>
                    <a:ext cx="432" cy="192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6FF8D"/>
                      </a:gs>
                      <a:gs pos="100000">
                        <a:srgbClr val="80FF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00C40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810" name="Group 456"/>
              <p:cNvGrpSpPr>
                <a:grpSpLocks/>
              </p:cNvGrpSpPr>
              <p:nvPr/>
            </p:nvGrpSpPr>
            <p:grpSpPr bwMode="auto">
              <a:xfrm>
                <a:off x="336" y="1104"/>
                <a:ext cx="2212" cy="2031"/>
                <a:chOff x="336" y="1104"/>
                <a:chExt cx="2212" cy="2031"/>
              </a:xfrm>
            </p:grpSpPr>
            <p:sp>
              <p:nvSpPr>
                <p:cNvPr id="17480" name="Text Box 281"/>
                <p:cNvSpPr txBox="1">
                  <a:spLocks noChangeArrowheads="1"/>
                </p:cNvSpPr>
                <p:nvPr/>
              </p:nvSpPr>
              <p:spPr bwMode="auto">
                <a:xfrm>
                  <a:off x="1676" y="1104"/>
                  <a:ext cx="472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gp120</a:t>
                  </a:r>
                </a:p>
              </p:txBody>
            </p:sp>
            <p:sp>
              <p:nvSpPr>
                <p:cNvPr id="17481" name="Text Box 282"/>
                <p:cNvSpPr txBox="1">
                  <a:spLocks noChangeArrowheads="1"/>
                </p:cNvSpPr>
                <p:nvPr/>
              </p:nvSpPr>
              <p:spPr bwMode="auto">
                <a:xfrm>
                  <a:off x="624" y="1258"/>
                  <a:ext cx="813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Lipid Bilayer</a:t>
                  </a:r>
                </a:p>
              </p:txBody>
            </p:sp>
            <p:sp>
              <p:nvSpPr>
                <p:cNvPr id="17482" name="Text Box 283"/>
                <p:cNvSpPr txBox="1">
                  <a:spLocks noChangeArrowheads="1"/>
                </p:cNvSpPr>
                <p:nvPr/>
              </p:nvSpPr>
              <p:spPr bwMode="auto">
                <a:xfrm>
                  <a:off x="1862" y="1248"/>
                  <a:ext cx="40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gp41</a:t>
                  </a:r>
                </a:p>
              </p:txBody>
            </p:sp>
            <p:sp>
              <p:nvSpPr>
                <p:cNvPr id="17483" name="Text Box 285"/>
                <p:cNvSpPr txBox="1">
                  <a:spLocks noChangeArrowheads="1"/>
                </p:cNvSpPr>
                <p:nvPr/>
              </p:nvSpPr>
              <p:spPr bwMode="auto">
                <a:xfrm>
                  <a:off x="464" y="1632"/>
                  <a:ext cx="3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MA</a:t>
                  </a:r>
                </a:p>
              </p:txBody>
            </p:sp>
            <p:sp>
              <p:nvSpPr>
                <p:cNvPr id="17484" name="Text Box 287"/>
                <p:cNvSpPr txBox="1">
                  <a:spLocks noChangeArrowheads="1"/>
                </p:cNvSpPr>
                <p:nvPr/>
              </p:nvSpPr>
              <p:spPr bwMode="auto">
                <a:xfrm>
                  <a:off x="368" y="2550"/>
                  <a:ext cx="2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CA</a:t>
                  </a:r>
                </a:p>
              </p:txBody>
            </p:sp>
            <p:sp>
              <p:nvSpPr>
                <p:cNvPr id="17485" name="Text Box 288"/>
                <p:cNvSpPr txBox="1">
                  <a:spLocks noChangeArrowheads="1"/>
                </p:cNvSpPr>
                <p:nvPr/>
              </p:nvSpPr>
              <p:spPr bwMode="auto">
                <a:xfrm>
                  <a:off x="2208" y="2325"/>
                  <a:ext cx="30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NC</a:t>
                  </a:r>
                </a:p>
              </p:txBody>
            </p:sp>
            <p:sp>
              <p:nvSpPr>
                <p:cNvPr id="17486" name="Text Box 284"/>
                <p:cNvSpPr txBox="1">
                  <a:spLocks noChangeArrowheads="1"/>
                </p:cNvSpPr>
                <p:nvPr/>
              </p:nvSpPr>
              <p:spPr bwMode="auto">
                <a:xfrm>
                  <a:off x="336" y="1920"/>
                  <a:ext cx="2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PR</a:t>
                  </a:r>
                </a:p>
              </p:txBody>
            </p:sp>
            <p:sp>
              <p:nvSpPr>
                <p:cNvPr id="17487" name="Text Box 286"/>
                <p:cNvSpPr txBox="1">
                  <a:spLocks noChangeArrowheads="1"/>
                </p:cNvSpPr>
                <p:nvPr/>
              </p:nvSpPr>
              <p:spPr bwMode="auto">
                <a:xfrm>
                  <a:off x="2304" y="1728"/>
                  <a:ext cx="24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IN</a:t>
                  </a:r>
                </a:p>
              </p:txBody>
            </p:sp>
            <p:sp>
              <p:nvSpPr>
                <p:cNvPr id="17488" name="Text Box 289"/>
                <p:cNvSpPr txBox="1">
                  <a:spLocks noChangeArrowheads="1"/>
                </p:cNvSpPr>
                <p:nvPr/>
              </p:nvSpPr>
              <p:spPr bwMode="auto">
                <a:xfrm>
                  <a:off x="2218" y="1344"/>
                  <a:ext cx="28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RT</a:t>
                  </a:r>
                </a:p>
              </p:txBody>
            </p:sp>
            <p:sp>
              <p:nvSpPr>
                <p:cNvPr id="17489" name="Text Box 298"/>
                <p:cNvSpPr txBox="1">
                  <a:spLocks noChangeArrowheads="1"/>
                </p:cNvSpPr>
                <p:nvPr/>
              </p:nvSpPr>
              <p:spPr bwMode="auto">
                <a:xfrm>
                  <a:off x="783" y="2923"/>
                  <a:ext cx="38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/>
                    <a:t>RNA</a:t>
                  </a:r>
                </a:p>
              </p:txBody>
            </p:sp>
            <p:cxnSp>
              <p:nvCxnSpPr>
                <p:cNvPr id="521649" name="AutoShape 433"/>
                <p:cNvCxnSpPr>
                  <a:cxnSpLocks noChangeShapeType="1"/>
                </p:cNvCxnSpPr>
                <p:nvPr/>
              </p:nvCxnSpPr>
              <p:spPr bwMode="auto">
                <a:xfrm flipH="1">
                  <a:off x="1542" y="1223"/>
                  <a:ext cx="134" cy="53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1650" name="AutoShape 434"/>
                <p:cNvCxnSpPr>
                  <a:cxnSpLocks noChangeShapeType="1"/>
                </p:cNvCxnSpPr>
                <p:nvPr/>
              </p:nvCxnSpPr>
              <p:spPr bwMode="auto">
                <a:xfrm flipH="1">
                  <a:off x="1506" y="1351"/>
                  <a:ext cx="356" cy="108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1651" name="AutoShape 435"/>
                <p:cNvCxnSpPr>
                  <a:cxnSpLocks noChangeShapeType="1"/>
                </p:cNvCxnSpPr>
                <p:nvPr/>
              </p:nvCxnSpPr>
              <p:spPr bwMode="auto">
                <a:xfrm flipH="1">
                  <a:off x="1476" y="1481"/>
                  <a:ext cx="742" cy="274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1653" name="AutoShape 437"/>
                <p:cNvCxnSpPr>
                  <a:cxnSpLocks noChangeShapeType="1"/>
                </p:cNvCxnSpPr>
                <p:nvPr/>
              </p:nvCxnSpPr>
              <p:spPr bwMode="auto">
                <a:xfrm flipH="1">
                  <a:off x="1692" y="1801"/>
                  <a:ext cx="641" cy="204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1654" name="AutoShape 438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610" y="2296"/>
                  <a:ext cx="729" cy="52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1655" name="AutoShape 439"/>
                <p:cNvCxnSpPr>
                  <a:cxnSpLocks noChangeShapeType="1"/>
                </p:cNvCxnSpPr>
                <p:nvPr/>
              </p:nvCxnSpPr>
              <p:spPr bwMode="auto">
                <a:xfrm flipV="1">
                  <a:off x="1129" y="2553"/>
                  <a:ext cx="341" cy="393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1657" name="AutoShape 441"/>
                <p:cNvCxnSpPr>
                  <a:cxnSpLocks noChangeShapeType="1"/>
                </p:cNvCxnSpPr>
                <p:nvPr/>
              </p:nvCxnSpPr>
              <p:spPr bwMode="auto">
                <a:xfrm flipV="1">
                  <a:off x="623" y="2367"/>
                  <a:ext cx="536" cy="206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1658" name="AutoShape 442"/>
                <p:cNvCxnSpPr>
                  <a:cxnSpLocks noChangeShapeType="1"/>
                  <a:stCxn id="17486" idx="3"/>
                  <a:endCxn id="17539" idx="0"/>
                </p:cNvCxnSpPr>
                <p:nvPr/>
              </p:nvCxnSpPr>
              <p:spPr bwMode="auto">
                <a:xfrm>
                  <a:off x="630" y="2026"/>
                  <a:ext cx="399" cy="14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1659" name="AutoShape 443"/>
                <p:cNvCxnSpPr>
                  <a:cxnSpLocks noChangeShapeType="1"/>
                  <a:stCxn id="17483" idx="3"/>
                  <a:endCxn id="17645" idx="0"/>
                </p:cNvCxnSpPr>
                <p:nvPr/>
              </p:nvCxnSpPr>
              <p:spPr bwMode="auto">
                <a:xfrm>
                  <a:off x="772" y="1738"/>
                  <a:ext cx="161" cy="131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1661" name="AutoShape 445"/>
                <p:cNvCxnSpPr>
                  <a:cxnSpLocks noChangeShapeType="1"/>
                  <a:stCxn id="17481" idx="2"/>
                </p:cNvCxnSpPr>
                <p:nvPr/>
              </p:nvCxnSpPr>
              <p:spPr bwMode="auto">
                <a:xfrm>
                  <a:off x="1031" y="1470"/>
                  <a:ext cx="114" cy="172"/>
                </a:xfrm>
                <a:prstGeom prst="straightConnector1">
                  <a:avLst/>
                </a:prstGeom>
                <a:noFill/>
                <a:ln w="28575">
                  <a:solidFill>
                    <a:srgbClr val="C8020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</p:grpSp>
      <p:sp>
        <p:nvSpPr>
          <p:cNvPr id="521739" name="Rectangle 523"/>
          <p:cNvSpPr>
            <a:spLocks noChangeArrowheads="1"/>
          </p:cNvSpPr>
          <p:nvPr/>
        </p:nvSpPr>
        <p:spPr bwMode="auto">
          <a:xfrm>
            <a:off x="1113971" y="4572000"/>
            <a:ext cx="155302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 smtClean="0"/>
              <a:t>Particle</a:t>
            </a:r>
            <a:endParaRPr lang="en-US" sz="3200" dirty="0"/>
          </a:p>
        </p:txBody>
      </p:sp>
      <p:grpSp>
        <p:nvGrpSpPr>
          <p:cNvPr id="17811" name="Group 459"/>
          <p:cNvGrpSpPr>
            <a:grpSpLocks/>
          </p:cNvGrpSpPr>
          <p:nvPr/>
        </p:nvGrpSpPr>
        <p:grpSpPr bwMode="auto">
          <a:xfrm>
            <a:off x="3124402" y="3124189"/>
            <a:ext cx="5867400" cy="2438411"/>
            <a:chOff x="305" y="1193"/>
            <a:chExt cx="4896" cy="2681"/>
          </a:xfrm>
        </p:grpSpPr>
        <p:sp>
          <p:nvSpPr>
            <p:cNvPr id="521676" name="Rectangle 460"/>
            <p:cNvSpPr>
              <a:spLocks noChangeArrowheads="1"/>
            </p:cNvSpPr>
            <p:nvPr/>
          </p:nvSpPr>
          <p:spPr bwMode="auto">
            <a:xfrm>
              <a:off x="305" y="1193"/>
              <a:ext cx="4896" cy="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sz="3200" dirty="0" smtClean="0"/>
                <a:t>Genome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  <p:grpSp>
          <p:nvGrpSpPr>
            <p:cNvPr id="17812" name="Group 461"/>
            <p:cNvGrpSpPr>
              <a:grpSpLocks/>
            </p:cNvGrpSpPr>
            <p:nvPr/>
          </p:nvGrpSpPr>
          <p:grpSpPr bwMode="auto">
            <a:xfrm>
              <a:off x="670" y="1863"/>
              <a:ext cx="4447" cy="1173"/>
              <a:chOff x="670" y="1863"/>
              <a:chExt cx="4447" cy="1173"/>
            </a:xfrm>
          </p:grpSpPr>
          <p:sp>
            <p:nvSpPr>
              <p:cNvPr id="17450" name="Rectangle 462"/>
              <p:cNvSpPr>
                <a:spLocks noChangeArrowheads="1"/>
              </p:cNvSpPr>
              <p:nvPr/>
            </p:nvSpPr>
            <p:spPr bwMode="auto">
              <a:xfrm>
                <a:off x="3113" y="2410"/>
                <a:ext cx="242" cy="199"/>
              </a:xfrm>
              <a:prstGeom prst="rect">
                <a:avLst/>
              </a:prstGeom>
              <a:gradFill rotWithShape="0">
                <a:gsLst>
                  <a:gs pos="0">
                    <a:srgbClr val="005258"/>
                  </a:gs>
                  <a:gs pos="50000">
                    <a:srgbClr val="00B2BF"/>
                  </a:gs>
                  <a:gs pos="100000">
                    <a:srgbClr val="00525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1" name="Rectangle 463"/>
              <p:cNvSpPr>
                <a:spLocks noChangeArrowheads="1"/>
              </p:cNvSpPr>
              <p:nvPr/>
            </p:nvSpPr>
            <p:spPr bwMode="auto">
              <a:xfrm>
                <a:off x="3367" y="2410"/>
                <a:ext cx="178" cy="199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2" name="Rectangle 464"/>
              <p:cNvSpPr>
                <a:spLocks noChangeArrowheads="1"/>
              </p:cNvSpPr>
              <p:nvPr/>
            </p:nvSpPr>
            <p:spPr bwMode="auto">
              <a:xfrm>
                <a:off x="3690" y="2199"/>
                <a:ext cx="825" cy="199"/>
              </a:xfrm>
              <a:prstGeom prst="rect">
                <a:avLst/>
              </a:prstGeom>
              <a:gradFill rotWithShape="0">
                <a:gsLst>
                  <a:gs pos="0">
                    <a:srgbClr val="005E2F"/>
                  </a:gs>
                  <a:gs pos="50000">
                    <a:srgbClr val="00CC66"/>
                  </a:gs>
                  <a:gs pos="100000">
                    <a:srgbClr val="005E2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3" name="Rectangle 465"/>
              <p:cNvSpPr>
                <a:spLocks noChangeArrowheads="1"/>
              </p:cNvSpPr>
              <p:nvPr/>
            </p:nvSpPr>
            <p:spPr bwMode="auto">
              <a:xfrm>
                <a:off x="3455" y="2623"/>
                <a:ext cx="97" cy="199"/>
              </a:xfrm>
              <a:prstGeom prst="rect">
                <a:avLst/>
              </a:prstGeom>
              <a:gradFill rotWithShape="0">
                <a:gsLst>
                  <a:gs pos="0">
                    <a:srgbClr val="767600"/>
                  </a:gs>
                  <a:gs pos="50000">
                    <a:srgbClr val="FFFF00"/>
                  </a:gs>
                  <a:gs pos="100000">
                    <a:srgbClr val="7676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4" name="Rectangle 466"/>
              <p:cNvSpPr>
                <a:spLocks noChangeArrowheads="1"/>
              </p:cNvSpPr>
              <p:nvPr/>
            </p:nvSpPr>
            <p:spPr bwMode="auto">
              <a:xfrm>
                <a:off x="4261" y="2621"/>
                <a:ext cx="138" cy="199"/>
              </a:xfrm>
              <a:prstGeom prst="rect">
                <a:avLst/>
              </a:prstGeom>
              <a:gradFill rotWithShape="0">
                <a:gsLst>
                  <a:gs pos="0">
                    <a:srgbClr val="767600"/>
                  </a:gs>
                  <a:gs pos="50000">
                    <a:srgbClr val="FFFF00"/>
                  </a:gs>
                  <a:gs pos="100000">
                    <a:srgbClr val="7676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5" name="Rectangle 467"/>
              <p:cNvSpPr>
                <a:spLocks noChangeArrowheads="1"/>
              </p:cNvSpPr>
              <p:nvPr/>
            </p:nvSpPr>
            <p:spPr bwMode="auto">
              <a:xfrm>
                <a:off x="4513" y="2201"/>
                <a:ext cx="232" cy="199"/>
              </a:xfrm>
              <a:prstGeom prst="rect">
                <a:avLst/>
              </a:prstGeom>
              <a:gradFill rotWithShape="0">
                <a:gsLst>
                  <a:gs pos="0">
                    <a:srgbClr val="5E1800"/>
                  </a:gs>
                  <a:gs pos="50000">
                    <a:srgbClr val="CC3300"/>
                  </a:gs>
                  <a:gs pos="100000">
                    <a:srgbClr val="5E18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6" name="Text Box 468"/>
              <p:cNvSpPr txBox="1">
                <a:spLocks noChangeArrowheads="1"/>
              </p:cNvSpPr>
              <p:nvPr/>
            </p:nvSpPr>
            <p:spPr bwMode="auto">
              <a:xfrm>
                <a:off x="3871" y="2270"/>
                <a:ext cx="426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 i="1" dirty="0" err="1"/>
                  <a:t>env</a:t>
                </a:r>
                <a:endParaRPr lang="en-US" sz="1600" dirty="0"/>
              </a:p>
            </p:txBody>
          </p:sp>
          <p:sp>
            <p:nvSpPr>
              <p:cNvPr id="17457" name="Text Box 469"/>
              <p:cNvSpPr txBox="1">
                <a:spLocks noChangeArrowheads="1"/>
              </p:cNvSpPr>
              <p:nvPr/>
            </p:nvSpPr>
            <p:spPr bwMode="auto">
              <a:xfrm>
                <a:off x="3681" y="2666"/>
                <a:ext cx="390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 i="1"/>
                  <a:t>rev</a:t>
                </a:r>
              </a:p>
            </p:txBody>
          </p:sp>
          <p:sp>
            <p:nvSpPr>
              <p:cNvPr id="17458" name="Text Box 470"/>
              <p:cNvSpPr txBox="1">
                <a:spLocks noChangeArrowheads="1"/>
              </p:cNvSpPr>
              <p:nvPr/>
            </p:nvSpPr>
            <p:spPr bwMode="auto">
              <a:xfrm>
                <a:off x="3281" y="1863"/>
                <a:ext cx="427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 i="1" dirty="0" err="1"/>
                  <a:t>vpu</a:t>
                </a:r>
                <a:endParaRPr lang="en-US" sz="1600" i="1" dirty="0"/>
              </a:p>
            </p:txBody>
          </p:sp>
          <p:sp>
            <p:nvSpPr>
              <p:cNvPr id="17459" name="Text Box 471"/>
              <p:cNvSpPr txBox="1">
                <a:spLocks noChangeArrowheads="1"/>
              </p:cNvSpPr>
              <p:nvPr/>
            </p:nvSpPr>
            <p:spPr bwMode="auto">
              <a:xfrm>
                <a:off x="3692" y="2469"/>
                <a:ext cx="342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 i="1"/>
                  <a:t>tat</a:t>
                </a:r>
              </a:p>
            </p:txBody>
          </p:sp>
          <p:sp>
            <p:nvSpPr>
              <p:cNvPr id="17460" name="Text Box 472"/>
              <p:cNvSpPr txBox="1">
                <a:spLocks noChangeArrowheads="1"/>
              </p:cNvSpPr>
              <p:nvPr/>
            </p:nvSpPr>
            <p:spPr bwMode="auto">
              <a:xfrm>
                <a:off x="4546" y="1863"/>
                <a:ext cx="390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/>
                  <a:t>nef</a:t>
                </a:r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61" name="Rectangle 473"/>
              <p:cNvSpPr>
                <a:spLocks noChangeArrowheads="1"/>
              </p:cNvSpPr>
              <p:nvPr/>
            </p:nvSpPr>
            <p:spPr bwMode="auto">
              <a:xfrm>
                <a:off x="4646" y="2310"/>
                <a:ext cx="289" cy="2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B1E1E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2" name="Line 474"/>
              <p:cNvSpPr>
                <a:spLocks noChangeShapeType="1"/>
              </p:cNvSpPr>
              <p:nvPr/>
            </p:nvSpPr>
            <p:spPr bwMode="auto">
              <a:xfrm>
                <a:off x="4839" y="2310"/>
                <a:ext cx="0" cy="220"/>
              </a:xfrm>
              <a:prstGeom prst="line">
                <a:avLst/>
              </a:prstGeom>
              <a:noFill/>
              <a:ln w="57150">
                <a:solidFill>
                  <a:srgbClr val="FF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3" name="Text Box 475"/>
              <p:cNvSpPr txBox="1">
                <a:spLocks noChangeArrowheads="1"/>
              </p:cNvSpPr>
              <p:nvPr/>
            </p:nvSpPr>
            <p:spPr bwMode="auto">
              <a:xfrm>
                <a:off x="4464" y="2612"/>
                <a:ext cx="653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>
                    <a:solidFill>
                      <a:schemeClr val="tx2"/>
                    </a:solidFill>
                  </a:rPr>
                  <a:t>3</a:t>
                </a:r>
                <a:r>
                  <a:rPr lang="ja-JP" altLang="en-US" sz="1600">
                    <a:solidFill>
                      <a:schemeClr val="tx2"/>
                    </a:solidFill>
                  </a:rPr>
                  <a:t>’</a:t>
                </a:r>
                <a:r>
                  <a:rPr lang="en-US" altLang="ja-JP" sz="1600">
                    <a:solidFill>
                      <a:schemeClr val="tx2"/>
                    </a:solidFill>
                  </a:rPr>
                  <a:t> LTR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17464" name="Text Box 476"/>
              <p:cNvSpPr txBox="1">
                <a:spLocks noChangeArrowheads="1"/>
              </p:cNvSpPr>
              <p:nvPr/>
            </p:nvSpPr>
            <p:spPr bwMode="auto">
              <a:xfrm>
                <a:off x="670" y="2605"/>
                <a:ext cx="654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>
                    <a:solidFill>
                      <a:schemeClr val="tx2"/>
                    </a:solidFill>
                  </a:rPr>
                  <a:t>5</a:t>
                </a:r>
                <a:r>
                  <a:rPr lang="ja-JP" altLang="en-US" sz="1600">
                    <a:solidFill>
                      <a:schemeClr val="tx2"/>
                    </a:solidFill>
                  </a:rPr>
                  <a:t>’</a:t>
                </a:r>
                <a:r>
                  <a:rPr lang="en-US" altLang="ja-JP" sz="1600">
                    <a:solidFill>
                      <a:schemeClr val="tx2"/>
                    </a:solidFill>
                  </a:rPr>
                  <a:t> LTR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17465" name="Rectangle 477"/>
              <p:cNvSpPr>
                <a:spLocks noChangeArrowheads="1"/>
              </p:cNvSpPr>
              <p:nvPr/>
            </p:nvSpPr>
            <p:spPr bwMode="auto">
              <a:xfrm>
                <a:off x="2861" y="2201"/>
                <a:ext cx="316" cy="199"/>
              </a:xfrm>
              <a:prstGeom prst="rect">
                <a:avLst/>
              </a:prstGeom>
              <a:gradFill rotWithShape="0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bIns="0" anchor="ctr"/>
              <a:lstStyle/>
              <a:p>
                <a:pPr algn="ctr"/>
                <a:r>
                  <a:rPr lang="en-US" sz="1600" i="1">
                    <a:solidFill>
                      <a:srgbClr val="FFFFFF"/>
                    </a:solidFill>
                  </a:rPr>
                  <a:t>vif  </a:t>
                </a:r>
              </a:p>
            </p:txBody>
          </p:sp>
          <p:sp>
            <p:nvSpPr>
              <p:cNvPr id="17466" name="Rectangle 478"/>
              <p:cNvSpPr>
                <a:spLocks noChangeArrowheads="1"/>
              </p:cNvSpPr>
              <p:nvPr/>
            </p:nvSpPr>
            <p:spPr bwMode="auto">
              <a:xfrm>
                <a:off x="1176" y="2199"/>
                <a:ext cx="509" cy="199"/>
              </a:xfrm>
              <a:prstGeom prst="rect">
                <a:avLst/>
              </a:prstGeom>
              <a:gradFill rotWithShape="0">
                <a:gsLst>
                  <a:gs pos="0">
                    <a:srgbClr val="000076"/>
                  </a:gs>
                  <a:gs pos="50000">
                    <a:srgbClr val="0000FF"/>
                  </a:gs>
                  <a:gs pos="100000">
                    <a:srgbClr val="00007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7" name="Rectangle 479"/>
              <p:cNvSpPr>
                <a:spLocks noChangeArrowheads="1"/>
              </p:cNvSpPr>
              <p:nvPr/>
            </p:nvSpPr>
            <p:spPr bwMode="auto">
              <a:xfrm>
                <a:off x="1624" y="2410"/>
                <a:ext cx="1310" cy="199"/>
              </a:xfrm>
              <a:prstGeom prst="rect">
                <a:avLst/>
              </a:prstGeom>
              <a:gradFill rotWithShape="0">
                <a:gsLst>
                  <a:gs pos="0">
                    <a:srgbClr val="760000"/>
                  </a:gs>
                  <a:gs pos="50000">
                    <a:srgbClr val="FF0000"/>
                  </a:gs>
                  <a:gs pos="100000">
                    <a:srgbClr val="76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8" name="Text Box 480"/>
              <p:cNvSpPr txBox="1">
                <a:spLocks noChangeArrowheads="1"/>
              </p:cNvSpPr>
              <p:nvPr/>
            </p:nvSpPr>
            <p:spPr bwMode="auto">
              <a:xfrm>
                <a:off x="1175" y="2256"/>
                <a:ext cx="437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 i="1">
                    <a:solidFill>
                      <a:srgbClr val="FFFFFF"/>
                    </a:solidFill>
                  </a:rPr>
                  <a:t>gag</a:t>
                </a:r>
              </a:p>
            </p:txBody>
          </p:sp>
          <p:sp>
            <p:nvSpPr>
              <p:cNvPr id="17469" name="Text Box 481"/>
              <p:cNvSpPr txBox="1">
                <a:spLocks noChangeArrowheads="1"/>
              </p:cNvSpPr>
              <p:nvPr/>
            </p:nvSpPr>
            <p:spPr bwMode="auto">
              <a:xfrm>
                <a:off x="2083" y="2476"/>
                <a:ext cx="380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 i="1">
                    <a:solidFill>
                      <a:srgbClr val="FFFFFF"/>
                    </a:solidFill>
                  </a:rPr>
                  <a:t>pol</a:t>
                </a:r>
              </a:p>
            </p:txBody>
          </p:sp>
          <p:sp>
            <p:nvSpPr>
              <p:cNvPr id="17470" name="Rectangle 482"/>
              <p:cNvSpPr>
                <a:spLocks noChangeArrowheads="1"/>
              </p:cNvSpPr>
              <p:nvPr/>
            </p:nvSpPr>
            <p:spPr bwMode="auto">
              <a:xfrm>
                <a:off x="887" y="2294"/>
                <a:ext cx="289" cy="2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B1E1E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1" name="Line 483"/>
              <p:cNvSpPr>
                <a:spLocks noChangeShapeType="1"/>
              </p:cNvSpPr>
              <p:nvPr/>
            </p:nvSpPr>
            <p:spPr bwMode="auto">
              <a:xfrm>
                <a:off x="1080" y="2294"/>
                <a:ext cx="0" cy="220"/>
              </a:xfrm>
              <a:prstGeom prst="line">
                <a:avLst/>
              </a:prstGeom>
              <a:noFill/>
              <a:ln w="57150">
                <a:solidFill>
                  <a:srgbClr val="FF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2" name="Text Box 484"/>
              <p:cNvSpPr txBox="1">
                <a:spLocks noChangeArrowheads="1"/>
              </p:cNvSpPr>
              <p:nvPr/>
            </p:nvSpPr>
            <p:spPr bwMode="auto">
              <a:xfrm>
                <a:off x="3039" y="2650"/>
                <a:ext cx="389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 i="1">
                    <a:solidFill>
                      <a:srgbClr val="FFFFFF"/>
                    </a:solidFill>
                  </a:rPr>
                  <a:t>vpr</a:t>
                </a:r>
              </a:p>
            </p:txBody>
          </p:sp>
          <p:sp>
            <p:nvSpPr>
              <p:cNvPr id="17473" name="Rectangle 485"/>
              <p:cNvSpPr>
                <a:spLocks noChangeArrowheads="1"/>
              </p:cNvSpPr>
              <p:nvPr/>
            </p:nvSpPr>
            <p:spPr bwMode="auto">
              <a:xfrm>
                <a:off x="4257" y="2412"/>
                <a:ext cx="100" cy="199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74" name="Rectangle 486"/>
              <p:cNvSpPr>
                <a:spLocks noChangeArrowheads="1"/>
              </p:cNvSpPr>
              <p:nvPr/>
            </p:nvSpPr>
            <p:spPr bwMode="auto">
              <a:xfrm>
                <a:off x="3541" y="2199"/>
                <a:ext cx="154" cy="199"/>
              </a:xfrm>
              <a:prstGeom prst="rect">
                <a:avLst/>
              </a:prstGeom>
              <a:gradFill rotWithShape="0">
                <a:gsLst>
                  <a:gs pos="0">
                    <a:srgbClr val="800080"/>
                  </a:gs>
                  <a:gs pos="50000">
                    <a:srgbClr val="C387C3"/>
                  </a:gs>
                  <a:gs pos="100000">
                    <a:srgbClr val="80008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B1E1E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813" name="Group 487"/>
            <p:cNvGrpSpPr>
              <a:grpSpLocks/>
            </p:cNvGrpSpPr>
            <p:nvPr/>
          </p:nvGrpSpPr>
          <p:grpSpPr bwMode="auto">
            <a:xfrm>
              <a:off x="816" y="1459"/>
              <a:ext cx="4082" cy="1833"/>
              <a:chOff x="816" y="1459"/>
              <a:chExt cx="4082" cy="1833"/>
            </a:xfrm>
          </p:grpSpPr>
          <p:grpSp>
            <p:nvGrpSpPr>
              <p:cNvPr id="17814" name="Group 488"/>
              <p:cNvGrpSpPr>
                <a:grpSpLocks/>
              </p:cNvGrpSpPr>
              <p:nvPr/>
            </p:nvGrpSpPr>
            <p:grpSpPr bwMode="auto">
              <a:xfrm>
                <a:off x="816" y="1459"/>
                <a:ext cx="4082" cy="1833"/>
                <a:chOff x="816" y="1459"/>
                <a:chExt cx="4082" cy="1833"/>
              </a:xfrm>
            </p:grpSpPr>
            <p:grpSp>
              <p:nvGrpSpPr>
                <p:cNvPr id="17815" name="Group 489"/>
                <p:cNvGrpSpPr>
                  <a:grpSpLocks/>
                </p:cNvGrpSpPr>
                <p:nvPr/>
              </p:nvGrpSpPr>
              <p:grpSpPr bwMode="auto">
                <a:xfrm>
                  <a:off x="816" y="1459"/>
                  <a:ext cx="1296" cy="739"/>
                  <a:chOff x="816" y="1459"/>
                  <a:chExt cx="1296" cy="739"/>
                </a:xfrm>
              </p:grpSpPr>
              <p:sp>
                <p:nvSpPr>
                  <p:cNvPr id="17440" name="Line 49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7" y="1867"/>
                    <a:ext cx="289" cy="33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1" name="Rectangle 491"/>
                  <p:cNvSpPr>
                    <a:spLocks noChangeArrowheads="1"/>
                  </p:cNvSpPr>
                  <p:nvPr/>
                </p:nvSpPr>
                <p:spPr bwMode="auto">
                  <a:xfrm>
                    <a:off x="1150" y="1728"/>
                    <a:ext cx="271" cy="11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00FD"/>
                      </a:gs>
                      <a:gs pos="50000">
                        <a:srgbClr val="6363FE"/>
                      </a:gs>
                      <a:gs pos="100000">
                        <a:srgbClr val="0000FD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2" name="Text Box 49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42" y="1488"/>
                    <a:ext cx="386" cy="2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CA</a:t>
                    </a:r>
                  </a:p>
                </p:txBody>
              </p:sp>
              <p:sp>
                <p:nvSpPr>
                  <p:cNvPr id="17443" name="Rectangle 493"/>
                  <p:cNvSpPr>
                    <a:spLocks noChangeArrowheads="1"/>
                  </p:cNvSpPr>
                  <p:nvPr/>
                </p:nvSpPr>
                <p:spPr bwMode="auto">
                  <a:xfrm>
                    <a:off x="895" y="1728"/>
                    <a:ext cx="193" cy="11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66FFFF"/>
                      </a:gs>
                      <a:gs pos="50000">
                        <a:srgbClr val="C1FFFF"/>
                      </a:gs>
                      <a:gs pos="100000">
                        <a:srgbClr val="66FFF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4" name="Text Box 49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6" y="1488"/>
                    <a:ext cx="386" cy="2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MA</a:t>
                    </a:r>
                  </a:p>
                </p:txBody>
              </p:sp>
              <p:sp>
                <p:nvSpPr>
                  <p:cNvPr id="17445" name="Rectangle 495"/>
                  <p:cNvSpPr>
                    <a:spLocks noChangeArrowheads="1"/>
                  </p:cNvSpPr>
                  <p:nvPr/>
                </p:nvSpPr>
                <p:spPr bwMode="auto">
                  <a:xfrm>
                    <a:off x="1517" y="1728"/>
                    <a:ext cx="116" cy="11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A1A100"/>
                      </a:gs>
                      <a:gs pos="50000">
                        <a:srgbClr val="FFFF00"/>
                      </a:gs>
                      <a:gs pos="100000">
                        <a:srgbClr val="A1A1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6" name="Text Box 4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38" y="1488"/>
                    <a:ext cx="386" cy="2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NC</a:t>
                    </a:r>
                  </a:p>
                </p:txBody>
              </p:sp>
              <p:sp>
                <p:nvSpPr>
                  <p:cNvPr id="17447" name="Rectangle 497"/>
                  <p:cNvSpPr>
                    <a:spLocks noChangeArrowheads="1"/>
                  </p:cNvSpPr>
                  <p:nvPr/>
                </p:nvSpPr>
                <p:spPr bwMode="auto">
                  <a:xfrm>
                    <a:off x="1727" y="1728"/>
                    <a:ext cx="116" cy="11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7A6397"/>
                      </a:gs>
                      <a:gs pos="50000">
                        <a:srgbClr val="CEA8FF"/>
                      </a:gs>
                      <a:gs pos="100000">
                        <a:srgbClr val="7A6397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8" name="Text Box 49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26" y="1459"/>
                    <a:ext cx="386" cy="2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p6</a:t>
                    </a:r>
                  </a:p>
                </p:txBody>
              </p:sp>
              <p:sp>
                <p:nvSpPr>
                  <p:cNvPr id="17449" name="Line 4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8" y="1867"/>
                    <a:ext cx="193" cy="33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816" name="Group 500"/>
                <p:cNvGrpSpPr>
                  <a:grpSpLocks/>
                </p:cNvGrpSpPr>
                <p:nvPr/>
              </p:nvGrpSpPr>
              <p:grpSpPr bwMode="auto">
                <a:xfrm>
                  <a:off x="1440" y="2610"/>
                  <a:ext cx="1634" cy="682"/>
                  <a:chOff x="1440" y="2610"/>
                  <a:chExt cx="1634" cy="682"/>
                </a:xfrm>
              </p:grpSpPr>
              <p:sp>
                <p:nvSpPr>
                  <p:cNvPr id="17432" name="Rectangle 501"/>
                  <p:cNvSpPr>
                    <a:spLocks noChangeArrowheads="1"/>
                  </p:cNvSpPr>
                  <p:nvPr/>
                </p:nvSpPr>
                <p:spPr bwMode="auto">
                  <a:xfrm>
                    <a:off x="1465" y="2945"/>
                    <a:ext cx="324" cy="11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24900"/>
                      </a:gs>
                      <a:gs pos="50000">
                        <a:srgbClr val="FF8000"/>
                      </a:gs>
                      <a:gs pos="100000">
                        <a:srgbClr val="9249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3" name="Text Box 5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0" y="3072"/>
                    <a:ext cx="386" cy="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PR</a:t>
                    </a:r>
                  </a:p>
                </p:txBody>
              </p:sp>
              <p:sp>
                <p:nvSpPr>
                  <p:cNvPr id="17434" name="Rectangle 503"/>
                  <p:cNvSpPr>
                    <a:spLocks noChangeArrowheads="1"/>
                  </p:cNvSpPr>
                  <p:nvPr/>
                </p:nvSpPr>
                <p:spPr bwMode="auto">
                  <a:xfrm>
                    <a:off x="1964" y="2945"/>
                    <a:ext cx="540" cy="11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3B7600"/>
                      </a:gs>
                      <a:gs pos="50000">
                        <a:srgbClr val="80FF00"/>
                      </a:gs>
                      <a:gs pos="100000">
                        <a:srgbClr val="3B76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5" name="Text Box 5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63" y="3072"/>
                    <a:ext cx="385" cy="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RT</a:t>
                    </a:r>
                  </a:p>
                </p:txBody>
              </p:sp>
              <p:sp>
                <p:nvSpPr>
                  <p:cNvPr id="17436" name="Rectangle 505"/>
                  <p:cNvSpPr>
                    <a:spLocks noChangeArrowheads="1"/>
                  </p:cNvSpPr>
                  <p:nvPr/>
                </p:nvSpPr>
                <p:spPr bwMode="auto">
                  <a:xfrm>
                    <a:off x="2665" y="2945"/>
                    <a:ext cx="385" cy="11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90000"/>
                      </a:gs>
                      <a:gs pos="50000">
                        <a:srgbClr val="FC6D6D"/>
                      </a:gs>
                      <a:gs pos="100000">
                        <a:srgbClr val="F900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7" name="Text Box 50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88" y="3072"/>
                    <a:ext cx="386" cy="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IN</a:t>
                    </a:r>
                  </a:p>
                </p:txBody>
              </p:sp>
              <p:sp>
                <p:nvSpPr>
                  <p:cNvPr id="17438" name="Line 50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5" y="2640"/>
                    <a:ext cx="193" cy="33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9" name="Line 508"/>
                  <p:cNvSpPr>
                    <a:spLocks noChangeShapeType="1"/>
                  </p:cNvSpPr>
                  <p:nvPr/>
                </p:nvSpPr>
                <p:spPr bwMode="auto">
                  <a:xfrm>
                    <a:off x="2895" y="2610"/>
                    <a:ext cx="169" cy="36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817" name="Group 509"/>
                <p:cNvGrpSpPr>
                  <a:grpSpLocks/>
                </p:cNvGrpSpPr>
                <p:nvPr/>
              </p:nvGrpSpPr>
              <p:grpSpPr bwMode="auto">
                <a:xfrm>
                  <a:off x="3586" y="1460"/>
                  <a:ext cx="1312" cy="738"/>
                  <a:chOff x="3586" y="1460"/>
                  <a:chExt cx="1312" cy="738"/>
                </a:xfrm>
              </p:grpSpPr>
              <p:sp>
                <p:nvSpPr>
                  <p:cNvPr id="17427" name="Rectangle 510"/>
                  <p:cNvSpPr>
                    <a:spLocks noChangeArrowheads="1"/>
                  </p:cNvSpPr>
                  <p:nvPr/>
                </p:nvSpPr>
                <p:spPr bwMode="auto">
                  <a:xfrm>
                    <a:off x="4391" y="1752"/>
                    <a:ext cx="270" cy="11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CA65"/>
                      </a:gs>
                      <a:gs pos="50000">
                        <a:srgbClr val="82E5B4"/>
                      </a:gs>
                      <a:gs pos="100000">
                        <a:srgbClr val="00CA65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28" name="Text Box 5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0" y="1460"/>
                    <a:ext cx="578" cy="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gp41</a:t>
                    </a:r>
                  </a:p>
                </p:txBody>
              </p:sp>
              <p:sp>
                <p:nvSpPr>
                  <p:cNvPr id="17429" name="Rectangle 512"/>
                  <p:cNvSpPr>
                    <a:spLocks noChangeArrowheads="1"/>
                  </p:cNvSpPr>
                  <p:nvPr/>
                </p:nvSpPr>
                <p:spPr bwMode="auto">
                  <a:xfrm>
                    <a:off x="3586" y="1756"/>
                    <a:ext cx="656" cy="11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359B"/>
                      </a:gs>
                      <a:gs pos="50000">
                        <a:srgbClr val="FF8BC6"/>
                      </a:gs>
                      <a:gs pos="100000">
                        <a:srgbClr val="FF359B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0" name="Text Box 5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1460"/>
                    <a:ext cx="578" cy="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B1E1EE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 dirty="0"/>
                      <a:t>gp120</a:t>
                    </a:r>
                  </a:p>
                </p:txBody>
              </p:sp>
              <p:sp>
                <p:nvSpPr>
                  <p:cNvPr id="17431" name="Line 5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586" y="1867"/>
                    <a:ext cx="96" cy="33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21731" name="Line 515"/>
              <p:cNvSpPr>
                <a:spLocks noChangeShapeType="1"/>
              </p:cNvSpPr>
              <p:nvPr/>
            </p:nvSpPr>
            <p:spPr bwMode="auto">
              <a:xfrm flipV="1">
                <a:off x="4512" y="1872"/>
                <a:ext cx="143" cy="3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521732" name="Text Box 516"/>
            <p:cNvSpPr txBox="1">
              <a:spLocks noChangeArrowheads="1"/>
            </p:cNvSpPr>
            <p:nvPr/>
          </p:nvSpPr>
          <p:spPr bwMode="auto">
            <a:xfrm>
              <a:off x="2112" y="3504"/>
              <a:ext cx="172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/>
                <a:t>9,200 nucleotides</a:t>
              </a:r>
            </a:p>
          </p:txBody>
        </p:sp>
        <p:sp>
          <p:nvSpPr>
            <p:cNvPr id="521733" name="Line 517"/>
            <p:cNvSpPr>
              <a:spLocks noChangeShapeType="1"/>
            </p:cNvSpPr>
            <p:nvPr/>
          </p:nvSpPr>
          <p:spPr bwMode="auto">
            <a:xfrm>
              <a:off x="1056" y="3504"/>
              <a:ext cx="37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818" name="Group 527"/>
          <p:cNvGrpSpPr>
            <a:grpSpLocks/>
          </p:cNvGrpSpPr>
          <p:nvPr/>
        </p:nvGrpSpPr>
        <p:grpSpPr bwMode="auto">
          <a:xfrm>
            <a:off x="5930900" y="3987800"/>
            <a:ext cx="2146300" cy="431800"/>
            <a:chOff x="3736" y="2896"/>
            <a:chExt cx="1352" cy="272"/>
          </a:xfrm>
        </p:grpSpPr>
        <p:sp>
          <p:nvSpPr>
            <p:cNvPr id="521740" name="Oval 524"/>
            <p:cNvSpPr>
              <a:spLocks noChangeArrowheads="1"/>
            </p:cNvSpPr>
            <p:nvPr/>
          </p:nvSpPr>
          <p:spPr bwMode="auto">
            <a:xfrm>
              <a:off x="4560" y="2992"/>
              <a:ext cx="528" cy="176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1741" name="Oval 525"/>
            <p:cNvSpPr>
              <a:spLocks noChangeArrowheads="1"/>
            </p:cNvSpPr>
            <p:nvPr/>
          </p:nvSpPr>
          <p:spPr bwMode="auto">
            <a:xfrm>
              <a:off x="3736" y="2896"/>
              <a:ext cx="528" cy="176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74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4877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ChangeArrowheads="1"/>
          </p:cNvSpPr>
          <p:nvPr/>
        </p:nvSpPr>
        <p:spPr bwMode="auto">
          <a:xfrm>
            <a:off x="4598987" y="1752600"/>
            <a:ext cx="12192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5E7676"/>
              </a:gs>
              <a:gs pos="100000">
                <a:srgbClr val="CC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CCFFFF"/>
              </a:solidFill>
            </a:endParaRPr>
          </a:p>
        </p:txBody>
      </p:sp>
      <p:sp>
        <p:nvSpPr>
          <p:cNvPr id="31747" name="AutoShape 3"/>
          <p:cNvSpPr>
            <a:spLocks noChangeArrowheads="1"/>
          </p:cNvSpPr>
          <p:nvPr/>
        </p:nvSpPr>
        <p:spPr bwMode="auto">
          <a:xfrm rot="5392412">
            <a:off x="6272212" y="2822575"/>
            <a:ext cx="6858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5E7676"/>
              </a:gs>
              <a:gs pos="100000">
                <a:srgbClr val="CC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/>
            <a:endParaRPr lang="en-US">
              <a:solidFill>
                <a:srgbClr val="CCFFFF"/>
              </a:solidFill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884987" y="2667000"/>
            <a:ext cx="15541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</a:rPr>
              <a:t>Digestion &amp; </a:t>
            </a:r>
          </a:p>
          <a:p>
            <a:r>
              <a:rPr lang="en-US" sz="2000">
                <a:solidFill>
                  <a:schemeClr val="tx2"/>
                </a:solidFill>
              </a:rPr>
              <a:t>Ligation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960687" y="914400"/>
            <a:ext cx="1409700" cy="2819400"/>
            <a:chOff x="768" y="1138"/>
            <a:chExt cx="1032" cy="2030"/>
          </a:xfrm>
        </p:grpSpPr>
        <p:sp>
          <p:nvSpPr>
            <p:cNvPr id="31779" name="AutoShape 7"/>
            <p:cNvSpPr>
              <a:spLocks noChangeArrowheads="1"/>
            </p:cNvSpPr>
            <p:nvPr/>
          </p:nvSpPr>
          <p:spPr bwMode="auto">
            <a:xfrm rot="-1956216">
              <a:off x="768" y="1968"/>
              <a:ext cx="864" cy="8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775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211" y="19197"/>
                  </a:moveTo>
                  <a:cubicBezTo>
                    <a:pt x="1632" y="17174"/>
                    <a:pt x="126" y="14078"/>
                    <a:pt x="126" y="10800"/>
                  </a:cubicBezTo>
                  <a:cubicBezTo>
                    <a:pt x="126" y="4904"/>
                    <a:pt x="4904" y="126"/>
                    <a:pt x="10800" y="126"/>
                  </a:cubicBezTo>
                  <a:cubicBezTo>
                    <a:pt x="16695" y="126"/>
                    <a:pt x="21474" y="4904"/>
                    <a:pt x="21474" y="10800"/>
                  </a:cubicBezTo>
                  <a:cubicBezTo>
                    <a:pt x="21473" y="14078"/>
                    <a:pt x="19967" y="17174"/>
                    <a:pt x="17388" y="19197"/>
                  </a:cubicBezTo>
                  <a:lnTo>
                    <a:pt x="17466" y="19296"/>
                  </a:lnTo>
                  <a:cubicBezTo>
                    <a:pt x="20076" y="17249"/>
                    <a:pt x="21600" y="14116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4116"/>
                    <a:pt x="1523" y="17249"/>
                    <a:pt x="4133" y="19296"/>
                  </a:cubicBez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80" name="Text Box 8"/>
            <p:cNvSpPr txBox="1">
              <a:spLocks noChangeArrowheads="1"/>
            </p:cNvSpPr>
            <p:nvPr/>
          </p:nvSpPr>
          <p:spPr bwMode="auto">
            <a:xfrm>
              <a:off x="1013" y="2304"/>
              <a:ext cx="488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R7/3</a:t>
              </a:r>
            </a:p>
          </p:txBody>
        </p:sp>
        <p:sp>
          <p:nvSpPr>
            <p:cNvPr id="31781" name="AutoShape 9"/>
            <p:cNvSpPr>
              <a:spLocks noChangeArrowheads="1"/>
            </p:cNvSpPr>
            <p:nvPr/>
          </p:nvSpPr>
          <p:spPr bwMode="auto">
            <a:xfrm rot="2597920">
              <a:off x="896" y="1978"/>
              <a:ext cx="144" cy="144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82" name="AutoShape 10"/>
            <p:cNvSpPr>
              <a:spLocks noChangeArrowheads="1"/>
            </p:cNvSpPr>
            <p:nvPr/>
          </p:nvSpPr>
          <p:spPr bwMode="auto">
            <a:xfrm rot="7868432">
              <a:off x="768" y="2160"/>
              <a:ext cx="864" cy="8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450 w 21600"/>
                <a:gd name="T13" fmla="*/ 0 h 21600"/>
                <a:gd name="T14" fmla="*/ 18150 w 21600"/>
                <a:gd name="T15" fmla="*/ 347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562" y="2296"/>
                  </a:moveTo>
                  <a:cubicBezTo>
                    <a:pt x="7137" y="1326"/>
                    <a:pt x="8950" y="812"/>
                    <a:pt x="10800" y="813"/>
                  </a:cubicBezTo>
                  <a:cubicBezTo>
                    <a:pt x="12649" y="813"/>
                    <a:pt x="14462" y="1326"/>
                    <a:pt x="16037" y="2296"/>
                  </a:cubicBezTo>
                  <a:lnTo>
                    <a:pt x="16463" y="1604"/>
                  </a:lnTo>
                  <a:cubicBezTo>
                    <a:pt x="14760" y="555"/>
                    <a:pt x="12800" y="-1"/>
                    <a:pt x="10799" y="0"/>
                  </a:cubicBezTo>
                  <a:cubicBezTo>
                    <a:pt x="8799" y="0"/>
                    <a:pt x="6839" y="555"/>
                    <a:pt x="5136" y="1604"/>
                  </a:cubicBezTo>
                  <a:close/>
                </a:path>
              </a:pathLst>
            </a:custGeom>
            <a:solidFill>
              <a:srgbClr val="0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83" name="Line 11"/>
            <p:cNvSpPr>
              <a:spLocks noChangeShapeType="1"/>
            </p:cNvSpPr>
            <p:nvPr/>
          </p:nvSpPr>
          <p:spPr bwMode="auto">
            <a:xfrm rot="6128209">
              <a:off x="1704" y="2600"/>
              <a:ext cx="0" cy="192"/>
            </a:xfrm>
            <a:prstGeom prst="line">
              <a:avLst/>
            </a:prstGeom>
            <a:noFill/>
            <a:ln w="9525">
              <a:solidFill>
                <a:srgbClr val="E2B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84" name="Line 12"/>
            <p:cNvSpPr>
              <a:spLocks noChangeShapeType="1"/>
            </p:cNvSpPr>
            <p:nvPr/>
          </p:nvSpPr>
          <p:spPr bwMode="auto">
            <a:xfrm rot="8696593">
              <a:off x="1384" y="2976"/>
              <a:ext cx="0" cy="192"/>
            </a:xfrm>
            <a:prstGeom prst="line">
              <a:avLst/>
            </a:prstGeom>
            <a:noFill/>
            <a:ln w="9525">
              <a:solidFill>
                <a:srgbClr val="E2B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85" name="Text Box 13"/>
            <p:cNvSpPr txBox="1">
              <a:spLocks noChangeArrowheads="1"/>
            </p:cNvSpPr>
            <p:nvPr/>
          </p:nvSpPr>
          <p:spPr bwMode="auto">
            <a:xfrm>
              <a:off x="1142" y="1657"/>
              <a:ext cx="26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+</a:t>
              </a:r>
            </a:p>
          </p:txBody>
        </p:sp>
        <p:sp>
          <p:nvSpPr>
            <p:cNvPr id="31786" name="Rectangle 14"/>
            <p:cNvSpPr>
              <a:spLocks noChangeArrowheads="1"/>
            </p:cNvSpPr>
            <p:nvPr/>
          </p:nvSpPr>
          <p:spPr bwMode="auto">
            <a:xfrm>
              <a:off x="768" y="1344"/>
              <a:ext cx="864" cy="35"/>
            </a:xfrm>
            <a:prstGeom prst="rect">
              <a:avLst/>
            </a:prstGeom>
            <a:solidFill>
              <a:srgbClr val="0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87" name="Rectangle 15"/>
            <p:cNvSpPr>
              <a:spLocks noChangeArrowheads="1"/>
            </p:cNvSpPr>
            <p:nvPr/>
          </p:nvSpPr>
          <p:spPr bwMode="auto">
            <a:xfrm>
              <a:off x="768" y="1419"/>
              <a:ext cx="864" cy="35"/>
            </a:xfrm>
            <a:prstGeom prst="rect">
              <a:avLst/>
            </a:prstGeom>
            <a:solidFill>
              <a:srgbClr val="0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88" name="Rectangle 16"/>
            <p:cNvSpPr>
              <a:spLocks noChangeArrowheads="1"/>
            </p:cNvSpPr>
            <p:nvPr/>
          </p:nvSpPr>
          <p:spPr bwMode="auto">
            <a:xfrm>
              <a:off x="768" y="1493"/>
              <a:ext cx="864" cy="35"/>
            </a:xfrm>
            <a:prstGeom prst="rect">
              <a:avLst/>
            </a:prstGeom>
            <a:solidFill>
              <a:srgbClr val="0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89" name="Rectangle 17"/>
            <p:cNvSpPr>
              <a:spLocks noChangeArrowheads="1"/>
            </p:cNvSpPr>
            <p:nvPr/>
          </p:nvSpPr>
          <p:spPr bwMode="auto">
            <a:xfrm>
              <a:off x="768" y="1568"/>
              <a:ext cx="864" cy="35"/>
            </a:xfrm>
            <a:prstGeom prst="rect">
              <a:avLst/>
            </a:prstGeom>
            <a:solidFill>
              <a:srgbClr val="0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0" name="Rectangle 18"/>
            <p:cNvSpPr>
              <a:spLocks noChangeArrowheads="1"/>
            </p:cNvSpPr>
            <p:nvPr/>
          </p:nvSpPr>
          <p:spPr bwMode="auto">
            <a:xfrm>
              <a:off x="768" y="1643"/>
              <a:ext cx="864" cy="35"/>
            </a:xfrm>
            <a:prstGeom prst="rect">
              <a:avLst/>
            </a:prstGeom>
            <a:solidFill>
              <a:srgbClr val="0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1" name="Line 19"/>
            <p:cNvSpPr>
              <a:spLocks noChangeShapeType="1"/>
            </p:cNvSpPr>
            <p:nvPr/>
          </p:nvSpPr>
          <p:spPr bwMode="auto">
            <a:xfrm>
              <a:off x="768" y="1152"/>
              <a:ext cx="0" cy="192"/>
            </a:xfrm>
            <a:prstGeom prst="line">
              <a:avLst/>
            </a:prstGeom>
            <a:noFill/>
            <a:ln w="9525">
              <a:solidFill>
                <a:srgbClr val="E2B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2" name="Line 20"/>
            <p:cNvSpPr>
              <a:spLocks noChangeShapeType="1"/>
            </p:cNvSpPr>
            <p:nvPr/>
          </p:nvSpPr>
          <p:spPr bwMode="auto">
            <a:xfrm>
              <a:off x="1632" y="1152"/>
              <a:ext cx="0" cy="192"/>
            </a:xfrm>
            <a:prstGeom prst="line">
              <a:avLst/>
            </a:prstGeom>
            <a:noFill/>
            <a:ln w="9525">
              <a:solidFill>
                <a:srgbClr val="E2B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3" name="Text Box 21"/>
            <p:cNvSpPr txBox="1">
              <a:spLocks noChangeArrowheads="1"/>
            </p:cNvSpPr>
            <p:nvPr/>
          </p:nvSpPr>
          <p:spPr bwMode="auto">
            <a:xfrm>
              <a:off x="1062" y="1138"/>
              <a:ext cx="470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Kan</a:t>
              </a:r>
              <a:r>
                <a:rPr lang="en-US" sz="1800" baseline="52000"/>
                <a:t>r</a:t>
              </a:r>
            </a:p>
          </p:txBody>
        </p:sp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1016" y="1343"/>
              <a:ext cx="464" cy="49"/>
              <a:chOff x="912" y="2101"/>
              <a:chExt cx="464" cy="49"/>
            </a:xfrm>
          </p:grpSpPr>
          <p:sp>
            <p:nvSpPr>
              <p:cNvPr id="31811" name="Rectangle 23"/>
              <p:cNvSpPr>
                <a:spLocks noChangeArrowheads="1"/>
              </p:cNvSpPr>
              <p:nvPr/>
            </p:nvSpPr>
            <p:spPr bwMode="auto">
              <a:xfrm>
                <a:off x="947" y="2104"/>
                <a:ext cx="393" cy="37"/>
              </a:xfrm>
              <a:prstGeom prst="rect">
                <a:avLst/>
              </a:prstGeom>
              <a:solidFill>
                <a:srgbClr val="FF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2" name="Rectangle 24"/>
              <p:cNvSpPr>
                <a:spLocks noChangeArrowheads="1"/>
              </p:cNvSpPr>
              <p:nvPr/>
            </p:nvSpPr>
            <p:spPr bwMode="auto">
              <a:xfrm>
                <a:off x="912" y="2101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3" name="Rectangle 25"/>
              <p:cNvSpPr>
                <a:spLocks noChangeArrowheads="1"/>
              </p:cNvSpPr>
              <p:nvPr/>
            </p:nvSpPr>
            <p:spPr bwMode="auto">
              <a:xfrm>
                <a:off x="1341" y="2104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928" y="1410"/>
              <a:ext cx="464" cy="58"/>
              <a:chOff x="912" y="2101"/>
              <a:chExt cx="464" cy="49"/>
            </a:xfrm>
          </p:grpSpPr>
          <p:sp>
            <p:nvSpPr>
              <p:cNvPr id="31808" name="Rectangle 27"/>
              <p:cNvSpPr>
                <a:spLocks noChangeArrowheads="1"/>
              </p:cNvSpPr>
              <p:nvPr/>
            </p:nvSpPr>
            <p:spPr bwMode="auto">
              <a:xfrm>
                <a:off x="947" y="2104"/>
                <a:ext cx="393" cy="37"/>
              </a:xfrm>
              <a:prstGeom prst="rect">
                <a:avLst/>
              </a:prstGeom>
              <a:solidFill>
                <a:srgbClr val="FF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09" name="Rectangle 28"/>
              <p:cNvSpPr>
                <a:spLocks noChangeArrowheads="1"/>
              </p:cNvSpPr>
              <p:nvPr/>
            </p:nvSpPr>
            <p:spPr bwMode="auto">
              <a:xfrm>
                <a:off x="912" y="2101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0" name="Rectangle 29"/>
              <p:cNvSpPr>
                <a:spLocks noChangeArrowheads="1"/>
              </p:cNvSpPr>
              <p:nvPr/>
            </p:nvSpPr>
            <p:spPr bwMode="auto">
              <a:xfrm>
                <a:off x="1341" y="2104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" name="Group 30"/>
            <p:cNvGrpSpPr>
              <a:grpSpLocks/>
            </p:cNvGrpSpPr>
            <p:nvPr/>
          </p:nvGrpSpPr>
          <p:grpSpPr bwMode="auto">
            <a:xfrm>
              <a:off x="1120" y="1489"/>
              <a:ext cx="464" cy="49"/>
              <a:chOff x="912" y="2101"/>
              <a:chExt cx="464" cy="49"/>
            </a:xfrm>
          </p:grpSpPr>
          <p:sp>
            <p:nvSpPr>
              <p:cNvPr id="31805" name="Rectangle 31"/>
              <p:cNvSpPr>
                <a:spLocks noChangeArrowheads="1"/>
              </p:cNvSpPr>
              <p:nvPr/>
            </p:nvSpPr>
            <p:spPr bwMode="auto">
              <a:xfrm>
                <a:off x="947" y="2104"/>
                <a:ext cx="393" cy="37"/>
              </a:xfrm>
              <a:prstGeom prst="rect">
                <a:avLst/>
              </a:prstGeom>
              <a:solidFill>
                <a:srgbClr val="FF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06" name="Rectangle 32"/>
              <p:cNvSpPr>
                <a:spLocks noChangeArrowheads="1"/>
              </p:cNvSpPr>
              <p:nvPr/>
            </p:nvSpPr>
            <p:spPr bwMode="auto">
              <a:xfrm>
                <a:off x="912" y="2101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07" name="Rectangle 33"/>
              <p:cNvSpPr>
                <a:spLocks noChangeArrowheads="1"/>
              </p:cNvSpPr>
              <p:nvPr/>
            </p:nvSpPr>
            <p:spPr bwMode="auto">
              <a:xfrm>
                <a:off x="1341" y="2104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34"/>
            <p:cNvGrpSpPr>
              <a:grpSpLocks/>
            </p:cNvGrpSpPr>
            <p:nvPr/>
          </p:nvGrpSpPr>
          <p:grpSpPr bwMode="auto">
            <a:xfrm>
              <a:off x="976" y="1561"/>
              <a:ext cx="464" cy="52"/>
              <a:chOff x="912" y="2101"/>
              <a:chExt cx="464" cy="49"/>
            </a:xfrm>
          </p:grpSpPr>
          <p:sp>
            <p:nvSpPr>
              <p:cNvPr id="31802" name="Rectangle 35"/>
              <p:cNvSpPr>
                <a:spLocks noChangeArrowheads="1"/>
              </p:cNvSpPr>
              <p:nvPr/>
            </p:nvSpPr>
            <p:spPr bwMode="auto">
              <a:xfrm>
                <a:off x="947" y="2104"/>
                <a:ext cx="393" cy="37"/>
              </a:xfrm>
              <a:prstGeom prst="rect">
                <a:avLst/>
              </a:prstGeom>
              <a:solidFill>
                <a:srgbClr val="FF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03" name="Rectangle 36"/>
              <p:cNvSpPr>
                <a:spLocks noChangeArrowheads="1"/>
              </p:cNvSpPr>
              <p:nvPr/>
            </p:nvSpPr>
            <p:spPr bwMode="auto">
              <a:xfrm>
                <a:off x="912" y="2101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04" name="Rectangle 37"/>
              <p:cNvSpPr>
                <a:spLocks noChangeArrowheads="1"/>
              </p:cNvSpPr>
              <p:nvPr/>
            </p:nvSpPr>
            <p:spPr bwMode="auto">
              <a:xfrm>
                <a:off x="1341" y="2104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38"/>
            <p:cNvGrpSpPr>
              <a:grpSpLocks/>
            </p:cNvGrpSpPr>
            <p:nvPr/>
          </p:nvGrpSpPr>
          <p:grpSpPr bwMode="auto">
            <a:xfrm>
              <a:off x="824" y="1640"/>
              <a:ext cx="464" cy="52"/>
              <a:chOff x="912" y="2101"/>
              <a:chExt cx="464" cy="49"/>
            </a:xfrm>
          </p:grpSpPr>
          <p:sp>
            <p:nvSpPr>
              <p:cNvPr id="31799" name="Rectangle 39"/>
              <p:cNvSpPr>
                <a:spLocks noChangeArrowheads="1"/>
              </p:cNvSpPr>
              <p:nvPr/>
            </p:nvSpPr>
            <p:spPr bwMode="auto">
              <a:xfrm>
                <a:off x="947" y="2104"/>
                <a:ext cx="393" cy="37"/>
              </a:xfrm>
              <a:prstGeom prst="rect">
                <a:avLst/>
              </a:prstGeom>
              <a:solidFill>
                <a:srgbClr val="FF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00" name="Rectangle 40"/>
              <p:cNvSpPr>
                <a:spLocks noChangeArrowheads="1"/>
              </p:cNvSpPr>
              <p:nvPr/>
            </p:nvSpPr>
            <p:spPr bwMode="auto">
              <a:xfrm>
                <a:off x="912" y="2101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01" name="Rectangle 41"/>
              <p:cNvSpPr>
                <a:spLocks noChangeArrowheads="1"/>
              </p:cNvSpPr>
              <p:nvPr/>
            </p:nvSpPr>
            <p:spPr bwMode="auto">
              <a:xfrm>
                <a:off x="1341" y="2104"/>
                <a:ext cx="35" cy="4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751" name="Oval 42"/>
          <p:cNvSpPr>
            <a:spLocks noChangeArrowheads="1"/>
          </p:cNvSpPr>
          <p:nvPr/>
        </p:nvSpPr>
        <p:spPr bwMode="auto">
          <a:xfrm>
            <a:off x="6046787" y="1219200"/>
            <a:ext cx="1235075" cy="1246188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43"/>
          <p:cNvSpPr>
            <a:spLocks noChangeArrowheads="1"/>
          </p:cNvSpPr>
          <p:nvPr/>
        </p:nvSpPr>
        <p:spPr bwMode="auto">
          <a:xfrm rot="2597920">
            <a:off x="6157912" y="1285875"/>
            <a:ext cx="198438" cy="2016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AutoShape 44"/>
          <p:cNvSpPr>
            <a:spLocks noChangeArrowheads="1"/>
          </p:cNvSpPr>
          <p:nvPr/>
        </p:nvSpPr>
        <p:spPr bwMode="auto">
          <a:xfrm rot="7981057">
            <a:off x="6067425" y="1258888"/>
            <a:ext cx="1246187" cy="12334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760 w 21600"/>
              <a:gd name="T13" fmla="*/ 0 h 21600"/>
              <a:gd name="T14" fmla="*/ 20840 w 21600"/>
              <a:gd name="T15" fmla="*/ 727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962" y="5311"/>
                </a:moveTo>
                <a:cubicBezTo>
                  <a:pt x="4753" y="2754"/>
                  <a:pt x="7678" y="1231"/>
                  <a:pt x="10800" y="1232"/>
                </a:cubicBezTo>
                <a:cubicBezTo>
                  <a:pt x="13921" y="1232"/>
                  <a:pt x="16846" y="2754"/>
                  <a:pt x="18637" y="5311"/>
                </a:cubicBezTo>
                <a:lnTo>
                  <a:pt x="19646" y="4604"/>
                </a:lnTo>
                <a:cubicBezTo>
                  <a:pt x="17625" y="1718"/>
                  <a:pt x="14323" y="-1"/>
                  <a:pt x="10799" y="0"/>
                </a:cubicBezTo>
                <a:cubicBezTo>
                  <a:pt x="7276" y="0"/>
                  <a:pt x="3974" y="1718"/>
                  <a:pt x="1953" y="4604"/>
                </a:cubicBezTo>
                <a:close/>
              </a:path>
            </a:pathLst>
          </a:custGeom>
          <a:solidFill>
            <a:srgbClr val="00FF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Line 45"/>
          <p:cNvSpPr>
            <a:spLocks noChangeShapeType="1"/>
          </p:cNvSpPr>
          <p:nvPr/>
        </p:nvSpPr>
        <p:spPr bwMode="auto">
          <a:xfrm flipH="1" flipV="1">
            <a:off x="7242175" y="2155825"/>
            <a:ext cx="242887" cy="1873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Line 46"/>
          <p:cNvSpPr>
            <a:spLocks noChangeShapeType="1"/>
          </p:cNvSpPr>
          <p:nvPr/>
        </p:nvSpPr>
        <p:spPr bwMode="auto">
          <a:xfrm flipH="1">
            <a:off x="6975475" y="2424113"/>
            <a:ext cx="465137" cy="444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Text Box 47"/>
          <p:cNvSpPr txBox="1">
            <a:spLocks noChangeArrowheads="1"/>
          </p:cNvSpPr>
          <p:nvPr/>
        </p:nvSpPr>
        <p:spPr bwMode="auto">
          <a:xfrm>
            <a:off x="7459662" y="2224088"/>
            <a:ext cx="1406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chemeClr val="hlink"/>
                </a:solidFill>
              </a:rPr>
              <a:t>PmeI Site</a:t>
            </a:r>
          </a:p>
        </p:txBody>
      </p:sp>
      <p:sp>
        <p:nvSpPr>
          <p:cNvPr id="31757" name="Text Box 48"/>
          <p:cNvSpPr txBox="1">
            <a:spLocks noChangeArrowheads="1"/>
          </p:cNvSpPr>
          <p:nvPr/>
        </p:nvSpPr>
        <p:spPr bwMode="auto">
          <a:xfrm>
            <a:off x="6503987" y="19050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Kan</a:t>
            </a:r>
            <a:r>
              <a:rPr lang="en-US" sz="1800" baseline="52000"/>
              <a:t>r</a:t>
            </a:r>
          </a:p>
        </p:txBody>
      </p:sp>
      <p:sp>
        <p:nvSpPr>
          <p:cNvPr id="31758" name="AutoShape 49"/>
          <p:cNvSpPr>
            <a:spLocks noChangeArrowheads="1"/>
          </p:cNvSpPr>
          <p:nvPr/>
        </p:nvSpPr>
        <p:spPr bwMode="auto">
          <a:xfrm rot="7974338">
            <a:off x="6063456" y="1269206"/>
            <a:ext cx="1246188" cy="1235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5128 w 21600"/>
              <a:gd name="T13" fmla="*/ 0 h 21600"/>
              <a:gd name="T14" fmla="*/ 16472 w 21600"/>
              <a:gd name="T15" fmla="*/ 269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7326" y="1935"/>
                </a:moveTo>
                <a:cubicBezTo>
                  <a:pt x="8432" y="1501"/>
                  <a:pt x="9611" y="1278"/>
                  <a:pt x="10800" y="1279"/>
                </a:cubicBezTo>
                <a:cubicBezTo>
                  <a:pt x="11988" y="1279"/>
                  <a:pt x="13167" y="1501"/>
                  <a:pt x="14273" y="1935"/>
                </a:cubicBezTo>
                <a:lnTo>
                  <a:pt x="14740" y="744"/>
                </a:lnTo>
                <a:cubicBezTo>
                  <a:pt x="13485" y="252"/>
                  <a:pt x="12148" y="-1"/>
                  <a:pt x="10799" y="0"/>
                </a:cubicBezTo>
                <a:cubicBezTo>
                  <a:pt x="9451" y="0"/>
                  <a:pt x="8114" y="252"/>
                  <a:pt x="6859" y="744"/>
                </a:cubicBezTo>
                <a:close/>
              </a:path>
            </a:pathLst>
          </a:custGeom>
          <a:solidFill>
            <a:srgbClr val="FF7B7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Rectangle 50"/>
          <p:cNvSpPr>
            <a:spLocks noChangeArrowheads="1"/>
          </p:cNvSpPr>
          <p:nvPr/>
        </p:nvSpPr>
        <p:spPr bwMode="auto">
          <a:xfrm rot="-803268">
            <a:off x="6908800" y="2357438"/>
            <a:ext cx="66675" cy="968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Rectangle 51"/>
          <p:cNvSpPr>
            <a:spLocks noChangeArrowheads="1"/>
          </p:cNvSpPr>
          <p:nvPr/>
        </p:nvSpPr>
        <p:spPr bwMode="auto">
          <a:xfrm rot="-3959161">
            <a:off x="7189787" y="2074863"/>
            <a:ext cx="66675" cy="952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"/>
          <p:cNvGrpSpPr/>
          <p:nvPr/>
        </p:nvGrpSpPr>
        <p:grpSpPr>
          <a:xfrm>
            <a:off x="4140200" y="3584575"/>
            <a:ext cx="4927600" cy="1444625"/>
            <a:chOff x="3198813" y="4422775"/>
            <a:chExt cx="4927600" cy="1444625"/>
          </a:xfrm>
        </p:grpSpPr>
        <p:sp>
          <p:nvSpPr>
            <p:cNvPr id="31749" name="Text Box 5"/>
            <p:cNvSpPr txBox="1">
              <a:spLocks noChangeArrowheads="1"/>
            </p:cNvSpPr>
            <p:nvPr/>
          </p:nvSpPr>
          <p:spPr bwMode="auto">
            <a:xfrm>
              <a:off x="3198813" y="5165725"/>
              <a:ext cx="49276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Random insertion of 5 amino acids (PmeI)</a:t>
              </a:r>
            </a:p>
            <a:p>
              <a:pPr algn="ctr"/>
              <a:r>
                <a:rPr lang="en-US" sz="2000"/>
                <a:t>within specific viral coding region</a:t>
              </a:r>
            </a:p>
          </p:txBody>
        </p:sp>
        <p:grpSp>
          <p:nvGrpSpPr>
            <p:cNvPr id="9" name="Group 52"/>
            <p:cNvGrpSpPr>
              <a:grpSpLocks/>
            </p:cNvGrpSpPr>
            <p:nvPr/>
          </p:nvGrpSpPr>
          <p:grpSpPr bwMode="auto">
            <a:xfrm>
              <a:off x="3968750" y="4422775"/>
              <a:ext cx="3403600" cy="727075"/>
              <a:chOff x="2656" y="3072"/>
              <a:chExt cx="2144" cy="458"/>
            </a:xfrm>
          </p:grpSpPr>
          <p:sp>
            <p:nvSpPr>
              <p:cNvPr id="31763" name="Oval 53"/>
              <p:cNvSpPr>
                <a:spLocks noChangeArrowheads="1"/>
              </p:cNvSpPr>
              <p:nvPr/>
            </p:nvSpPr>
            <p:spPr bwMode="auto">
              <a:xfrm>
                <a:off x="2656" y="3072"/>
                <a:ext cx="443" cy="446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64" name="AutoShape 54"/>
              <p:cNvSpPr>
                <a:spLocks noChangeArrowheads="1"/>
              </p:cNvSpPr>
              <p:nvPr/>
            </p:nvSpPr>
            <p:spPr bwMode="auto">
              <a:xfrm rot="2523862">
                <a:off x="2701" y="3089"/>
                <a:ext cx="69" cy="6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65" name="AutoShape 55"/>
              <p:cNvSpPr>
                <a:spLocks noChangeArrowheads="1"/>
              </p:cNvSpPr>
              <p:nvPr/>
            </p:nvSpPr>
            <p:spPr bwMode="auto">
              <a:xfrm rot="8548902">
                <a:off x="2661" y="3086"/>
                <a:ext cx="443" cy="44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512 w 21600"/>
                  <a:gd name="T13" fmla="*/ 0 h 21600"/>
                  <a:gd name="T14" fmla="*/ 20088 w 21600"/>
                  <a:gd name="T15" fmla="*/ 614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4242" y="4583"/>
                    </a:moveTo>
                    <a:cubicBezTo>
                      <a:pt x="5948" y="2783"/>
                      <a:pt x="8319" y="1763"/>
                      <a:pt x="10800" y="1764"/>
                    </a:cubicBezTo>
                    <a:cubicBezTo>
                      <a:pt x="13280" y="1764"/>
                      <a:pt x="15651" y="2783"/>
                      <a:pt x="17357" y="4583"/>
                    </a:cubicBezTo>
                    <a:lnTo>
                      <a:pt x="18637" y="3369"/>
                    </a:lnTo>
                    <a:cubicBezTo>
                      <a:pt x="16598" y="1218"/>
                      <a:pt x="13764" y="-1"/>
                      <a:pt x="10799" y="0"/>
                    </a:cubicBezTo>
                    <a:cubicBezTo>
                      <a:pt x="7835" y="0"/>
                      <a:pt x="5001" y="1218"/>
                      <a:pt x="2962" y="3369"/>
                    </a:cubicBezTo>
                    <a:close/>
                  </a:path>
                </a:pathLst>
              </a:custGeom>
              <a:solidFill>
                <a:srgbClr val="0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66" name="Line 56"/>
              <p:cNvSpPr>
                <a:spLocks noChangeShapeType="1"/>
              </p:cNvSpPr>
              <p:nvPr/>
            </p:nvSpPr>
            <p:spPr bwMode="auto">
              <a:xfrm rot="1197096">
                <a:off x="2977" y="3454"/>
                <a:ext cx="48" cy="29"/>
              </a:xfrm>
              <a:prstGeom prst="line">
                <a:avLst/>
              </a:prstGeom>
              <a:noFill/>
              <a:ln w="539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67" name="Oval 57"/>
              <p:cNvSpPr>
                <a:spLocks noChangeArrowheads="1"/>
              </p:cNvSpPr>
              <p:nvPr/>
            </p:nvSpPr>
            <p:spPr bwMode="auto">
              <a:xfrm>
                <a:off x="3232" y="3072"/>
                <a:ext cx="443" cy="446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68" name="AutoShape 58"/>
              <p:cNvSpPr>
                <a:spLocks noChangeArrowheads="1"/>
              </p:cNvSpPr>
              <p:nvPr/>
            </p:nvSpPr>
            <p:spPr bwMode="auto">
              <a:xfrm rot="2523862">
                <a:off x="3277" y="3089"/>
                <a:ext cx="69" cy="6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69" name="AutoShape 59"/>
              <p:cNvSpPr>
                <a:spLocks noChangeArrowheads="1"/>
              </p:cNvSpPr>
              <p:nvPr/>
            </p:nvSpPr>
            <p:spPr bwMode="auto">
              <a:xfrm rot="8548902">
                <a:off x="3237" y="3086"/>
                <a:ext cx="443" cy="44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512 w 21600"/>
                  <a:gd name="T13" fmla="*/ 0 h 21600"/>
                  <a:gd name="T14" fmla="*/ 20088 w 21600"/>
                  <a:gd name="T15" fmla="*/ 614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4242" y="4583"/>
                    </a:moveTo>
                    <a:cubicBezTo>
                      <a:pt x="5948" y="2783"/>
                      <a:pt x="8319" y="1763"/>
                      <a:pt x="10800" y="1764"/>
                    </a:cubicBezTo>
                    <a:cubicBezTo>
                      <a:pt x="13280" y="1764"/>
                      <a:pt x="15651" y="2783"/>
                      <a:pt x="17357" y="4583"/>
                    </a:cubicBezTo>
                    <a:lnTo>
                      <a:pt x="18637" y="3369"/>
                    </a:lnTo>
                    <a:cubicBezTo>
                      <a:pt x="16598" y="1218"/>
                      <a:pt x="13764" y="-1"/>
                      <a:pt x="10799" y="0"/>
                    </a:cubicBezTo>
                    <a:cubicBezTo>
                      <a:pt x="7835" y="0"/>
                      <a:pt x="5001" y="1218"/>
                      <a:pt x="2962" y="3369"/>
                    </a:cubicBezTo>
                    <a:close/>
                  </a:path>
                </a:pathLst>
              </a:custGeom>
              <a:solidFill>
                <a:srgbClr val="0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Line 60"/>
              <p:cNvSpPr>
                <a:spLocks noChangeShapeType="1"/>
              </p:cNvSpPr>
              <p:nvPr/>
            </p:nvSpPr>
            <p:spPr bwMode="auto">
              <a:xfrm rot="-323961">
                <a:off x="3624" y="3360"/>
                <a:ext cx="48" cy="29"/>
              </a:xfrm>
              <a:prstGeom prst="line">
                <a:avLst/>
              </a:prstGeom>
              <a:noFill/>
              <a:ln w="539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1" name="Oval 61"/>
              <p:cNvSpPr>
                <a:spLocks noChangeArrowheads="1"/>
              </p:cNvSpPr>
              <p:nvPr/>
            </p:nvSpPr>
            <p:spPr bwMode="auto">
              <a:xfrm>
                <a:off x="3792" y="3072"/>
                <a:ext cx="443" cy="446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AutoShape 62"/>
              <p:cNvSpPr>
                <a:spLocks noChangeArrowheads="1"/>
              </p:cNvSpPr>
              <p:nvPr/>
            </p:nvSpPr>
            <p:spPr bwMode="auto">
              <a:xfrm rot="2523862">
                <a:off x="3837" y="3089"/>
                <a:ext cx="69" cy="6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3" name="AutoShape 63"/>
              <p:cNvSpPr>
                <a:spLocks noChangeArrowheads="1"/>
              </p:cNvSpPr>
              <p:nvPr/>
            </p:nvSpPr>
            <p:spPr bwMode="auto">
              <a:xfrm rot="8548902">
                <a:off x="3797" y="3086"/>
                <a:ext cx="443" cy="44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512 w 21600"/>
                  <a:gd name="T13" fmla="*/ 0 h 21600"/>
                  <a:gd name="T14" fmla="*/ 20088 w 21600"/>
                  <a:gd name="T15" fmla="*/ 614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4242" y="4583"/>
                    </a:moveTo>
                    <a:cubicBezTo>
                      <a:pt x="5948" y="2783"/>
                      <a:pt x="8319" y="1763"/>
                      <a:pt x="10800" y="1764"/>
                    </a:cubicBezTo>
                    <a:cubicBezTo>
                      <a:pt x="13280" y="1764"/>
                      <a:pt x="15651" y="2783"/>
                      <a:pt x="17357" y="4583"/>
                    </a:cubicBezTo>
                    <a:lnTo>
                      <a:pt x="18637" y="3369"/>
                    </a:lnTo>
                    <a:cubicBezTo>
                      <a:pt x="16598" y="1218"/>
                      <a:pt x="13764" y="-1"/>
                      <a:pt x="10799" y="0"/>
                    </a:cubicBezTo>
                    <a:cubicBezTo>
                      <a:pt x="7835" y="0"/>
                      <a:pt x="5001" y="1218"/>
                      <a:pt x="2962" y="3369"/>
                    </a:cubicBezTo>
                    <a:close/>
                  </a:path>
                </a:pathLst>
              </a:custGeom>
              <a:solidFill>
                <a:srgbClr val="0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Line 64"/>
              <p:cNvSpPr>
                <a:spLocks noChangeShapeType="1"/>
              </p:cNvSpPr>
              <p:nvPr/>
            </p:nvSpPr>
            <p:spPr bwMode="auto">
              <a:xfrm rot="345906">
                <a:off x="4168" y="3400"/>
                <a:ext cx="48" cy="29"/>
              </a:xfrm>
              <a:prstGeom prst="line">
                <a:avLst/>
              </a:prstGeom>
              <a:noFill/>
              <a:ln w="539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5" name="Oval 65"/>
              <p:cNvSpPr>
                <a:spLocks noChangeArrowheads="1"/>
              </p:cNvSpPr>
              <p:nvPr/>
            </p:nvSpPr>
            <p:spPr bwMode="auto">
              <a:xfrm>
                <a:off x="4352" y="3072"/>
                <a:ext cx="443" cy="446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6" name="AutoShape 66"/>
              <p:cNvSpPr>
                <a:spLocks noChangeArrowheads="1"/>
              </p:cNvSpPr>
              <p:nvPr/>
            </p:nvSpPr>
            <p:spPr bwMode="auto">
              <a:xfrm rot="2523862">
                <a:off x="4397" y="3089"/>
                <a:ext cx="69" cy="6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7" name="AutoShape 67"/>
              <p:cNvSpPr>
                <a:spLocks noChangeArrowheads="1"/>
              </p:cNvSpPr>
              <p:nvPr/>
            </p:nvSpPr>
            <p:spPr bwMode="auto">
              <a:xfrm rot="8548902">
                <a:off x="4357" y="3086"/>
                <a:ext cx="443" cy="44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512 w 21600"/>
                  <a:gd name="T13" fmla="*/ 0 h 21600"/>
                  <a:gd name="T14" fmla="*/ 20088 w 21600"/>
                  <a:gd name="T15" fmla="*/ 614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4242" y="4583"/>
                    </a:moveTo>
                    <a:cubicBezTo>
                      <a:pt x="5948" y="2783"/>
                      <a:pt x="8319" y="1763"/>
                      <a:pt x="10800" y="1764"/>
                    </a:cubicBezTo>
                    <a:cubicBezTo>
                      <a:pt x="13280" y="1764"/>
                      <a:pt x="15651" y="2783"/>
                      <a:pt x="17357" y="4583"/>
                    </a:cubicBezTo>
                    <a:lnTo>
                      <a:pt x="18637" y="3369"/>
                    </a:lnTo>
                    <a:cubicBezTo>
                      <a:pt x="16598" y="1218"/>
                      <a:pt x="13764" y="-1"/>
                      <a:pt x="10799" y="0"/>
                    </a:cubicBezTo>
                    <a:cubicBezTo>
                      <a:pt x="7835" y="0"/>
                      <a:pt x="5001" y="1218"/>
                      <a:pt x="2962" y="3369"/>
                    </a:cubicBezTo>
                    <a:close/>
                  </a:path>
                </a:pathLst>
              </a:custGeom>
              <a:solidFill>
                <a:srgbClr val="0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8" name="Line 68"/>
              <p:cNvSpPr>
                <a:spLocks noChangeShapeType="1"/>
              </p:cNvSpPr>
              <p:nvPr/>
            </p:nvSpPr>
            <p:spPr bwMode="auto">
              <a:xfrm rot="3333237">
                <a:off x="4576" y="3491"/>
                <a:ext cx="48" cy="29"/>
              </a:xfrm>
              <a:prstGeom prst="line">
                <a:avLst/>
              </a:prstGeom>
              <a:noFill/>
              <a:ln w="539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762" name="Rectangle 69"/>
          <p:cNvSpPr>
            <a:spLocks noChangeArrowheads="1"/>
          </p:cNvSpPr>
          <p:nvPr/>
        </p:nvSpPr>
        <p:spPr bwMode="auto">
          <a:xfrm>
            <a:off x="457200" y="0"/>
            <a:ext cx="845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b="1" dirty="0">
                <a:latin typeface="Comic Sans MS" pitchFamily="66" charset="0"/>
              </a:rPr>
              <a:t>Random Insertion of 5 Amino Acids in </a:t>
            </a:r>
            <a:endParaRPr lang="en-US" sz="2800" b="1" dirty="0" smtClean="0">
              <a:latin typeface="Comic Sans MS" pitchFamily="66" charset="0"/>
            </a:endParaRPr>
          </a:p>
          <a:p>
            <a:pPr algn="ctr"/>
            <a:r>
              <a:rPr lang="en-US" sz="2800" b="1" dirty="0" err="1" smtClean="0">
                <a:latin typeface="Comic Sans MS" pitchFamily="66" charset="0"/>
              </a:rPr>
              <a:t>Proviral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>
                <a:latin typeface="Comic Sans MS" pitchFamily="66" charset="0"/>
              </a:rPr>
              <a:t>DNA Clone</a:t>
            </a:r>
          </a:p>
        </p:txBody>
      </p:sp>
      <p:sp>
        <p:nvSpPr>
          <p:cNvPr id="74" name="Line 4"/>
          <p:cNvSpPr>
            <a:spLocks noChangeShapeType="1"/>
          </p:cNvSpPr>
          <p:nvPr/>
        </p:nvSpPr>
        <p:spPr bwMode="auto">
          <a:xfrm>
            <a:off x="609600" y="8382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710" y="4247960"/>
            <a:ext cx="4148137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3598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838200"/>
          </a:xfrm>
        </p:spPr>
        <p:txBody>
          <a:bodyPr/>
          <a:lstStyle/>
          <a:p>
            <a: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  <a:sym typeface="Calibri Italic" charset="0"/>
              </a:rPr>
              <a:t>Fitness Landscape </a:t>
            </a:r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  <a:sym typeface="Calibri Italic" charset="0"/>
              </a:rPr>
              <a:t>of </a:t>
            </a:r>
            <a: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  <a:sym typeface="Calibri Italic" charset="0"/>
              </a:rPr>
              <a:t/>
            </a:r>
            <a:b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  <a:sym typeface="Calibri Italic" charset="0"/>
              </a:rPr>
            </a:br>
            <a: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  <a:sym typeface="Calibri Italic" charset="0"/>
              </a:rPr>
              <a:t>Targeted </a:t>
            </a:r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  <a:sym typeface="Calibri Italic" charset="0"/>
              </a:rPr>
              <a:t>Viral Segment</a:t>
            </a:r>
            <a:endParaRPr lang="en-US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" name="Group 13"/>
          <p:cNvGrpSpPr>
            <a:grpSpLocks noChangeAspect="1"/>
          </p:cNvGrpSpPr>
          <p:nvPr/>
        </p:nvGrpSpPr>
        <p:grpSpPr>
          <a:xfrm>
            <a:off x="1785389" y="1828800"/>
            <a:ext cx="6444211" cy="4365519"/>
            <a:chOff x="1447800" y="2587979"/>
            <a:chExt cx="4507669" cy="305364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7800" y="2587979"/>
              <a:ext cx="1530666" cy="91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51417" y="2587979"/>
              <a:ext cx="1530666" cy="91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24803" y="2587979"/>
              <a:ext cx="1530666" cy="91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47800" y="3656189"/>
              <a:ext cx="1530666" cy="91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51417" y="3656189"/>
              <a:ext cx="1530666" cy="91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24803" y="3656189"/>
              <a:ext cx="1530666" cy="91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47800" y="4724400"/>
              <a:ext cx="1530666" cy="91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1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951417" y="4724400"/>
              <a:ext cx="1530666" cy="91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16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424803" y="4724400"/>
              <a:ext cx="1530666" cy="91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5" name="TextBox 14"/>
          <p:cNvSpPr txBox="1"/>
          <p:nvPr/>
        </p:nvSpPr>
        <p:spPr>
          <a:xfrm>
            <a:off x="457200" y="2362200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3886200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5334000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6</a:t>
            </a:r>
            <a:endParaRPr lang="en-US" dirty="0"/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440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457200"/>
          </a:xfrm>
        </p:spPr>
        <p:txBody>
          <a:bodyPr/>
          <a:lstStyle/>
          <a:p>
            <a:r>
              <a:rPr lang="en-US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Specific and Non-Specific </a:t>
            </a:r>
            <a:r>
              <a:rPr lang="en-US" sz="2800" b="1" kern="1200" dirty="0" err="1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Interactors</a:t>
            </a:r>
            <a:endParaRPr lang="en-US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778125" y="1676400"/>
            <a:ext cx="5527675" cy="4522788"/>
            <a:chOff x="1750" y="1440"/>
            <a:chExt cx="3482" cy="2849"/>
          </a:xfrm>
        </p:grpSpPr>
        <p:sp>
          <p:nvSpPr>
            <p:cNvPr id="40990" name="Oval 8"/>
            <p:cNvSpPr>
              <a:spLocks noChangeArrowheads="1"/>
            </p:cNvSpPr>
            <p:nvPr/>
          </p:nvSpPr>
          <p:spPr bwMode="auto">
            <a:xfrm>
              <a:off x="2340" y="2215"/>
              <a:ext cx="306" cy="1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1" name="Text Box 11"/>
            <p:cNvSpPr txBox="1">
              <a:spLocks noChangeArrowheads="1"/>
            </p:cNvSpPr>
            <p:nvPr/>
          </p:nvSpPr>
          <p:spPr bwMode="auto">
            <a:xfrm>
              <a:off x="1750" y="1440"/>
              <a:ext cx="141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3xFLAG Tagged HIV-1</a:t>
              </a:r>
            </a:p>
          </p:txBody>
        </p:sp>
        <p:sp>
          <p:nvSpPr>
            <p:cNvPr id="40992" name="Text Box 13"/>
            <p:cNvSpPr txBox="1">
              <a:spLocks noChangeArrowheads="1"/>
            </p:cNvSpPr>
            <p:nvPr/>
          </p:nvSpPr>
          <p:spPr bwMode="auto">
            <a:xfrm>
              <a:off x="3393" y="1440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WT HIV-1</a:t>
              </a:r>
            </a:p>
          </p:txBody>
        </p:sp>
        <p:sp>
          <p:nvSpPr>
            <p:cNvPr id="40993" name="AutoShape 14"/>
            <p:cNvSpPr>
              <a:spLocks noChangeArrowheads="1"/>
            </p:cNvSpPr>
            <p:nvPr/>
          </p:nvSpPr>
          <p:spPr bwMode="auto">
            <a:xfrm>
              <a:off x="2406" y="1624"/>
              <a:ext cx="205" cy="197"/>
            </a:xfrm>
            <a:prstGeom prst="su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4" name="AutoShape 15"/>
            <p:cNvSpPr>
              <a:spLocks noChangeArrowheads="1"/>
            </p:cNvSpPr>
            <p:nvPr/>
          </p:nvSpPr>
          <p:spPr bwMode="auto">
            <a:xfrm>
              <a:off x="3599" y="1624"/>
              <a:ext cx="205" cy="197"/>
            </a:xfrm>
            <a:prstGeom prst="sun">
              <a:avLst>
                <a:gd name="adj" fmla="val 25000"/>
              </a:avLst>
            </a:prstGeom>
            <a:solidFill>
              <a:srgbClr val="C8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5" name="AutoShape 16"/>
            <p:cNvSpPr>
              <a:spLocks noChangeArrowheads="1"/>
            </p:cNvSpPr>
            <p:nvPr/>
          </p:nvSpPr>
          <p:spPr bwMode="auto">
            <a:xfrm>
              <a:off x="2447" y="1860"/>
              <a:ext cx="82" cy="237"/>
            </a:xfrm>
            <a:prstGeom prst="downArrow">
              <a:avLst>
                <a:gd name="adj1" fmla="val 50000"/>
                <a:gd name="adj2" fmla="val 72256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6" name="Text Box 17"/>
            <p:cNvSpPr txBox="1">
              <a:spLocks noChangeArrowheads="1"/>
            </p:cNvSpPr>
            <p:nvPr/>
          </p:nvSpPr>
          <p:spPr bwMode="auto">
            <a:xfrm>
              <a:off x="2818" y="1873"/>
              <a:ext cx="6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Infection</a:t>
              </a:r>
            </a:p>
          </p:txBody>
        </p:sp>
        <p:sp>
          <p:nvSpPr>
            <p:cNvPr id="40997" name="AutoShape 18"/>
            <p:cNvSpPr>
              <a:spLocks noChangeArrowheads="1"/>
            </p:cNvSpPr>
            <p:nvPr/>
          </p:nvSpPr>
          <p:spPr bwMode="auto">
            <a:xfrm>
              <a:off x="3681" y="1860"/>
              <a:ext cx="82" cy="237"/>
            </a:xfrm>
            <a:prstGeom prst="downArrow">
              <a:avLst>
                <a:gd name="adj1" fmla="val 50000"/>
                <a:gd name="adj2" fmla="val 72256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8" name="Text Box 19"/>
            <p:cNvSpPr txBox="1">
              <a:spLocks noChangeArrowheads="1"/>
            </p:cNvSpPr>
            <p:nvPr/>
          </p:nvSpPr>
          <p:spPr bwMode="auto">
            <a:xfrm>
              <a:off x="1832" y="2228"/>
              <a:ext cx="3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Light</a:t>
              </a:r>
            </a:p>
          </p:txBody>
        </p:sp>
        <p:sp>
          <p:nvSpPr>
            <p:cNvPr id="40999" name="Text Box 20"/>
            <p:cNvSpPr txBox="1">
              <a:spLocks noChangeArrowheads="1"/>
            </p:cNvSpPr>
            <p:nvPr/>
          </p:nvSpPr>
          <p:spPr bwMode="auto">
            <a:xfrm>
              <a:off x="3887" y="2228"/>
              <a:ext cx="134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Heavy </a:t>
              </a:r>
            </a:p>
            <a:p>
              <a:r>
                <a:rPr lang="en-US" sz="1600"/>
                <a:t>(</a:t>
              </a:r>
              <a:r>
                <a:rPr lang="en-US" sz="1600" baseline="30000"/>
                <a:t>13</a:t>
              </a:r>
              <a:r>
                <a:rPr lang="en-US" sz="1600"/>
                <a:t>C labeled Lys, Arg)</a:t>
              </a:r>
            </a:p>
          </p:txBody>
        </p:sp>
        <p:sp>
          <p:nvSpPr>
            <p:cNvPr id="41000" name="AutoShape 22"/>
            <p:cNvSpPr>
              <a:spLocks noChangeArrowheads="1"/>
            </p:cNvSpPr>
            <p:nvPr/>
          </p:nvSpPr>
          <p:spPr bwMode="auto">
            <a:xfrm>
              <a:off x="3105" y="3121"/>
              <a:ext cx="82" cy="197"/>
            </a:xfrm>
            <a:prstGeom prst="downArrow">
              <a:avLst>
                <a:gd name="adj1" fmla="val 50000"/>
                <a:gd name="adj2" fmla="val 60061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1" name="AutoShape 23"/>
            <p:cNvSpPr>
              <a:spLocks noChangeArrowheads="1"/>
            </p:cNvSpPr>
            <p:nvPr/>
          </p:nvSpPr>
          <p:spPr bwMode="auto">
            <a:xfrm>
              <a:off x="3105" y="2806"/>
              <a:ext cx="82" cy="157"/>
            </a:xfrm>
            <a:prstGeom prst="downArrow">
              <a:avLst>
                <a:gd name="adj1" fmla="val 50000"/>
                <a:gd name="adj2" fmla="val 47866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2" name="AutoShape 24"/>
            <p:cNvSpPr>
              <a:spLocks noChangeArrowheads="1"/>
            </p:cNvSpPr>
            <p:nvPr/>
          </p:nvSpPr>
          <p:spPr bwMode="auto">
            <a:xfrm rot="2860862">
              <a:off x="3477" y="2415"/>
              <a:ext cx="79" cy="329"/>
            </a:xfrm>
            <a:prstGeom prst="downArrow">
              <a:avLst>
                <a:gd name="adj1" fmla="val 50000"/>
                <a:gd name="adj2" fmla="val 104114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3" name="AutoShape 25"/>
            <p:cNvSpPr>
              <a:spLocks noChangeArrowheads="1"/>
            </p:cNvSpPr>
            <p:nvPr/>
          </p:nvSpPr>
          <p:spPr bwMode="auto">
            <a:xfrm rot="-3259248">
              <a:off x="2673" y="2389"/>
              <a:ext cx="79" cy="361"/>
            </a:xfrm>
            <a:prstGeom prst="downArrow">
              <a:avLst>
                <a:gd name="adj1" fmla="val 50000"/>
                <a:gd name="adj2" fmla="val 114241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4" name="Text Box 26"/>
            <p:cNvSpPr txBox="1">
              <a:spLocks noChangeArrowheads="1"/>
            </p:cNvSpPr>
            <p:nvPr/>
          </p:nvSpPr>
          <p:spPr bwMode="auto">
            <a:xfrm>
              <a:off x="2898" y="2622"/>
              <a:ext cx="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1:1 Mix</a:t>
              </a:r>
            </a:p>
          </p:txBody>
        </p:sp>
        <p:sp>
          <p:nvSpPr>
            <p:cNvPr id="41005" name="Text Box 27"/>
            <p:cNvSpPr txBox="1">
              <a:spLocks noChangeArrowheads="1"/>
            </p:cNvSpPr>
            <p:nvPr/>
          </p:nvSpPr>
          <p:spPr bwMode="auto">
            <a:xfrm>
              <a:off x="2653" y="2936"/>
              <a:ext cx="104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Immunoisolation</a:t>
              </a:r>
            </a:p>
          </p:txBody>
        </p:sp>
        <p:sp>
          <p:nvSpPr>
            <p:cNvPr id="41006" name="Text Box 28"/>
            <p:cNvSpPr txBox="1">
              <a:spLocks noChangeArrowheads="1"/>
            </p:cNvSpPr>
            <p:nvPr/>
          </p:nvSpPr>
          <p:spPr bwMode="auto">
            <a:xfrm>
              <a:off x="2982" y="3299"/>
              <a:ext cx="3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MS</a:t>
              </a:r>
            </a:p>
          </p:txBody>
        </p:sp>
        <p:pic>
          <p:nvPicPr>
            <p:cNvPr id="41007" name="Picture 29" descr="Idirt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" y="3504"/>
              <a:ext cx="1881" cy="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8" name="Oval 31"/>
            <p:cNvSpPr>
              <a:spLocks noChangeArrowheads="1"/>
            </p:cNvSpPr>
            <p:nvPr/>
          </p:nvSpPr>
          <p:spPr bwMode="auto">
            <a:xfrm>
              <a:off x="3575" y="2215"/>
              <a:ext cx="305" cy="157"/>
            </a:xfrm>
            <a:prstGeom prst="ellipse">
              <a:avLst/>
            </a:prstGeom>
            <a:solidFill>
              <a:srgbClr val="C8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9" name="AutoShape 32"/>
            <p:cNvSpPr>
              <a:spLocks noChangeArrowheads="1"/>
            </p:cNvSpPr>
            <p:nvPr/>
          </p:nvSpPr>
          <p:spPr bwMode="auto">
            <a:xfrm>
              <a:off x="2676" y="2267"/>
              <a:ext cx="124" cy="57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10" name="Line 33"/>
            <p:cNvSpPr>
              <a:spLocks noChangeShapeType="1"/>
            </p:cNvSpPr>
            <p:nvPr/>
          </p:nvSpPr>
          <p:spPr bwMode="auto">
            <a:xfrm>
              <a:off x="2628" y="2294"/>
              <a:ext cx="83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3" name="Rectangle 35"/>
          <p:cNvSpPr>
            <a:spLocks noChangeArrowheads="1"/>
          </p:cNvSpPr>
          <p:nvPr/>
        </p:nvSpPr>
        <p:spPr bwMode="auto">
          <a:xfrm>
            <a:off x="457200" y="914400"/>
            <a:ext cx="8229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CE3B00"/>
                </a:solidFill>
                <a:cs typeface="Arial" charset="0"/>
                <a:sym typeface="Arial" charset="0"/>
              </a:rPr>
              <a:t>I-DIRT </a:t>
            </a:r>
            <a:r>
              <a:rPr lang="en-US">
                <a:cs typeface="Arial" charset="0"/>
                <a:sym typeface="Arial" charset="0"/>
              </a:rPr>
              <a:t>= </a:t>
            </a:r>
            <a:r>
              <a:rPr lang="en-US">
                <a:solidFill>
                  <a:srgbClr val="CE3B00"/>
                </a:solidFill>
                <a:latin typeface="Helvetica" charset="0"/>
                <a:cs typeface="Helvetica" charset="0"/>
                <a:sym typeface="Helvetica" charset="0"/>
              </a:rPr>
              <a:t>I</a:t>
            </a:r>
            <a:r>
              <a:rPr lang="en-US">
                <a:latin typeface="Helvetica" charset="0"/>
                <a:cs typeface="Helvetica" charset="0"/>
                <a:sym typeface="Helvetica" charset="0"/>
              </a:rPr>
              <a:t>sotopic </a:t>
            </a:r>
            <a:r>
              <a:rPr lang="en-US">
                <a:solidFill>
                  <a:srgbClr val="CE3B00"/>
                </a:solidFill>
                <a:latin typeface="Helvetica" charset="0"/>
                <a:cs typeface="Helvetica" charset="0"/>
                <a:sym typeface="Helvetica" charset="0"/>
              </a:rPr>
              <a:t>D</a:t>
            </a:r>
            <a:r>
              <a:rPr lang="en-US">
                <a:latin typeface="Helvetica" charset="0"/>
                <a:cs typeface="Helvetica" charset="0"/>
                <a:sym typeface="Helvetica" charset="0"/>
              </a:rPr>
              <a:t>ifferentiation of </a:t>
            </a:r>
            <a:r>
              <a:rPr lang="en-US">
                <a:solidFill>
                  <a:srgbClr val="CE3B00"/>
                </a:solidFill>
                <a:latin typeface="Helvetica" charset="0"/>
                <a:cs typeface="Helvetica" charset="0"/>
                <a:sym typeface="Helvetica" charset="0"/>
              </a:rPr>
              <a:t>I</a:t>
            </a:r>
            <a:r>
              <a:rPr lang="en-US">
                <a:latin typeface="Helvetica" charset="0"/>
                <a:cs typeface="Helvetica" charset="0"/>
                <a:sym typeface="Helvetica" charset="0"/>
              </a:rPr>
              <a:t>nteractions as </a:t>
            </a:r>
            <a:r>
              <a:rPr lang="en-US">
                <a:solidFill>
                  <a:srgbClr val="CE3B00"/>
                </a:solidFill>
                <a:latin typeface="Helvetica" charset="0"/>
                <a:cs typeface="Helvetica" charset="0"/>
                <a:sym typeface="Helvetica" charset="0"/>
              </a:rPr>
              <a:t>R</a:t>
            </a:r>
            <a:r>
              <a:rPr lang="en-US">
                <a:latin typeface="Helvetica" charset="0"/>
                <a:cs typeface="Helvetica" charset="0"/>
                <a:sym typeface="Helvetica" charset="0"/>
              </a:rPr>
              <a:t>andom or </a:t>
            </a:r>
            <a:r>
              <a:rPr lang="en-US">
                <a:solidFill>
                  <a:srgbClr val="CE3B00"/>
                </a:solidFill>
                <a:latin typeface="Helvetica" charset="0"/>
                <a:cs typeface="Helvetica" charset="0"/>
                <a:sym typeface="Helvetica" charset="0"/>
              </a:rPr>
              <a:t>T</a:t>
            </a:r>
            <a:r>
              <a:rPr lang="en-US">
                <a:latin typeface="Helvetica" charset="0"/>
                <a:cs typeface="Helvetica" charset="0"/>
                <a:sym typeface="Helvetica" charset="0"/>
              </a:rPr>
              <a:t>argeted</a:t>
            </a: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152400" y="3505200"/>
            <a:ext cx="3060700" cy="2687638"/>
            <a:chOff x="5295900" y="1566863"/>
            <a:chExt cx="3060700" cy="2687637"/>
          </a:xfrm>
        </p:grpSpPr>
        <p:grpSp>
          <p:nvGrpSpPr>
            <p:cNvPr id="4" name="Group 32"/>
            <p:cNvGrpSpPr>
              <a:grpSpLocks/>
            </p:cNvGrpSpPr>
            <p:nvPr/>
          </p:nvGrpSpPr>
          <p:grpSpPr bwMode="auto">
            <a:xfrm>
              <a:off x="5295900" y="1566863"/>
              <a:ext cx="3060700" cy="2484437"/>
              <a:chOff x="0" y="0"/>
              <a:chExt cx="1928" cy="1564"/>
            </a:xfrm>
          </p:grpSpPr>
          <p:grpSp>
            <p:nvGrpSpPr>
              <p:cNvPr id="5" name="Group 3"/>
              <p:cNvGrpSpPr>
                <a:grpSpLocks/>
              </p:cNvGrpSpPr>
              <p:nvPr/>
            </p:nvGrpSpPr>
            <p:grpSpPr bwMode="auto">
              <a:xfrm>
                <a:off x="0" y="0"/>
                <a:ext cx="1928" cy="1272"/>
                <a:chOff x="0" y="0"/>
                <a:chExt cx="1928" cy="1272"/>
              </a:xfrm>
            </p:grpSpPr>
            <p:pic>
              <p:nvPicPr>
                <p:cNvPr id="55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1" y="4"/>
                  <a:ext cx="737" cy="1264"/>
                </a:xfrm>
                <a:prstGeom prst="rect">
                  <a:avLst/>
                </a:prstGeom>
                <a:noFill/>
                <a:ln w="12700" cap="flat">
                  <a:noFill/>
                  <a:miter lim="800000"/>
                  <a:headEnd/>
                  <a:tailEnd/>
                </a:ln>
                <a:effectLst>
                  <a:outerShdw blurRad="76200" dist="63499" dir="5400000" algn="ctr" rotWithShape="0">
                    <a:schemeClr val="bg2">
                      <a:alpha val="45000"/>
                    </a:schemeClr>
                  </a:outerShdw>
                </a:effectLst>
              </p:spPr>
            </p:pic>
            <p:pic>
              <p:nvPicPr>
                <p:cNvPr id="56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24" cy="1272"/>
                </a:xfrm>
                <a:prstGeom prst="rect">
                  <a:avLst/>
                </a:prstGeom>
                <a:noFill/>
                <a:ln w="12700" cap="flat">
                  <a:noFill/>
                  <a:miter lim="800000"/>
                  <a:headEnd/>
                  <a:tailEnd/>
                </a:ln>
                <a:effectLst>
                  <a:outerShdw blurRad="76200" dist="63499" dir="5400000" algn="ctr" rotWithShape="0">
                    <a:schemeClr val="bg2">
                      <a:alpha val="45000"/>
                    </a:schemeClr>
                  </a:outerShdw>
                </a:effectLst>
              </p:spPr>
            </p:pic>
          </p:grpSp>
          <p:sp>
            <p:nvSpPr>
              <p:cNvPr id="40986" name="Rectangle 6"/>
              <p:cNvSpPr>
                <a:spLocks/>
              </p:cNvSpPr>
              <p:nvPr/>
            </p:nvSpPr>
            <p:spPr bwMode="auto">
              <a:xfrm>
                <a:off x="272" y="1356"/>
                <a:ext cx="277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>
                    <a:latin typeface="Arial Italic" charset="0"/>
                    <a:cs typeface="Arial Italic" charset="0"/>
                    <a:sym typeface="Arial Italic" charset="0"/>
                  </a:rPr>
                  <a:t>Lys</a:t>
                </a:r>
              </a:p>
            </p:txBody>
          </p:sp>
          <p:sp>
            <p:nvSpPr>
              <p:cNvPr id="40987" name="Rectangle 7"/>
              <p:cNvSpPr>
                <a:spLocks/>
              </p:cNvSpPr>
              <p:nvPr/>
            </p:nvSpPr>
            <p:spPr bwMode="auto">
              <a:xfrm>
                <a:off x="1416" y="1356"/>
                <a:ext cx="280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>
                    <a:latin typeface="Arial Italic" charset="0"/>
                    <a:cs typeface="Arial Italic" charset="0"/>
                    <a:sym typeface="Arial Italic" charset="0"/>
                  </a:rPr>
                  <a:t>Arg</a:t>
                </a: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7315200" y="1816100"/>
              <a:ext cx="896938" cy="2438400"/>
              <a:chOff x="0" y="0"/>
              <a:chExt cx="565" cy="1536"/>
            </a:xfrm>
          </p:grpSpPr>
          <p:grpSp>
            <p:nvGrpSpPr>
              <p:cNvPr id="7" name="Group 9"/>
              <p:cNvGrpSpPr>
                <a:grpSpLocks/>
              </p:cNvGrpSpPr>
              <p:nvPr/>
            </p:nvGrpSpPr>
            <p:grpSpPr bwMode="auto">
              <a:xfrm>
                <a:off x="80" y="0"/>
                <a:ext cx="312" cy="976"/>
                <a:chOff x="0" y="0"/>
                <a:chExt cx="312" cy="976"/>
              </a:xfrm>
            </p:grpSpPr>
            <p:sp>
              <p:nvSpPr>
                <p:cNvPr id="40979" name="Oval 10"/>
                <p:cNvSpPr>
                  <a:spLocks/>
                </p:cNvSpPr>
                <p:nvPr/>
              </p:nvSpPr>
              <p:spPr bwMode="auto">
                <a:xfrm>
                  <a:off x="0" y="0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80" name="Oval 11"/>
                <p:cNvSpPr>
                  <a:spLocks/>
                </p:cNvSpPr>
                <p:nvPr/>
              </p:nvSpPr>
              <p:spPr bwMode="auto">
                <a:xfrm>
                  <a:off x="168" y="168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81" name="Oval 12"/>
                <p:cNvSpPr>
                  <a:spLocks/>
                </p:cNvSpPr>
                <p:nvPr/>
              </p:nvSpPr>
              <p:spPr bwMode="auto">
                <a:xfrm>
                  <a:off x="168" y="328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82" name="Oval 13"/>
                <p:cNvSpPr>
                  <a:spLocks/>
                </p:cNvSpPr>
                <p:nvPr/>
              </p:nvSpPr>
              <p:spPr bwMode="auto">
                <a:xfrm>
                  <a:off x="168" y="488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83" name="Oval 14"/>
                <p:cNvSpPr>
                  <a:spLocks/>
                </p:cNvSpPr>
                <p:nvPr/>
              </p:nvSpPr>
              <p:spPr bwMode="auto">
                <a:xfrm>
                  <a:off x="168" y="832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84" name="Oval 15"/>
                <p:cNvSpPr>
                  <a:spLocks/>
                </p:cNvSpPr>
                <p:nvPr/>
              </p:nvSpPr>
              <p:spPr bwMode="auto">
                <a:xfrm>
                  <a:off x="168" y="8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40978" name="Rectangle 16"/>
              <p:cNvSpPr>
                <a:spLocks/>
              </p:cNvSpPr>
              <p:nvPr/>
            </p:nvSpPr>
            <p:spPr bwMode="auto">
              <a:xfrm>
                <a:off x="0" y="1376"/>
                <a:ext cx="56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>
                    <a:solidFill>
                      <a:srgbClr val="FF0000"/>
                    </a:solidFill>
                    <a:latin typeface="Arial Italic" charset="0"/>
                    <a:cs typeface="Arial Italic" charset="0"/>
                    <a:sym typeface="Arial Italic" charset="0"/>
                  </a:rPr>
                  <a:t>(+6 daltons)</a:t>
                </a:r>
              </a:p>
            </p:txBody>
          </p:sp>
        </p:grpSp>
        <p:grpSp>
          <p:nvGrpSpPr>
            <p:cNvPr id="8" name="Group 17"/>
            <p:cNvGrpSpPr>
              <a:grpSpLocks/>
            </p:cNvGrpSpPr>
            <p:nvPr/>
          </p:nvGrpSpPr>
          <p:grpSpPr bwMode="auto">
            <a:xfrm>
              <a:off x="5499100" y="1841500"/>
              <a:ext cx="896938" cy="2413000"/>
              <a:chOff x="0" y="0"/>
              <a:chExt cx="565" cy="1520"/>
            </a:xfrm>
          </p:grpSpPr>
          <p:grpSp>
            <p:nvGrpSpPr>
              <p:cNvPr id="9" name="Group 18"/>
              <p:cNvGrpSpPr>
                <a:grpSpLocks/>
              </p:cNvGrpSpPr>
              <p:nvPr/>
            </p:nvGrpSpPr>
            <p:grpSpPr bwMode="auto">
              <a:xfrm>
                <a:off x="64" y="0"/>
                <a:ext cx="320" cy="880"/>
                <a:chOff x="0" y="0"/>
                <a:chExt cx="320" cy="880"/>
              </a:xfrm>
            </p:grpSpPr>
            <p:sp>
              <p:nvSpPr>
                <p:cNvPr id="40971" name="Oval 19"/>
                <p:cNvSpPr>
                  <a:spLocks/>
                </p:cNvSpPr>
                <p:nvPr/>
              </p:nvSpPr>
              <p:spPr bwMode="auto">
                <a:xfrm>
                  <a:off x="0" y="0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72" name="Oval 20"/>
                <p:cNvSpPr>
                  <a:spLocks/>
                </p:cNvSpPr>
                <p:nvPr/>
              </p:nvSpPr>
              <p:spPr bwMode="auto">
                <a:xfrm>
                  <a:off x="176" y="0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73" name="Oval 21"/>
                <p:cNvSpPr>
                  <a:spLocks/>
                </p:cNvSpPr>
                <p:nvPr/>
              </p:nvSpPr>
              <p:spPr bwMode="auto">
                <a:xfrm>
                  <a:off x="176" y="184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74" name="Oval 22"/>
                <p:cNvSpPr>
                  <a:spLocks/>
                </p:cNvSpPr>
                <p:nvPr/>
              </p:nvSpPr>
              <p:spPr bwMode="auto">
                <a:xfrm>
                  <a:off x="176" y="368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75" name="Oval 23"/>
                <p:cNvSpPr>
                  <a:spLocks/>
                </p:cNvSpPr>
                <p:nvPr/>
              </p:nvSpPr>
              <p:spPr bwMode="auto">
                <a:xfrm>
                  <a:off x="176" y="552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0976" name="Oval 24"/>
                <p:cNvSpPr>
                  <a:spLocks/>
                </p:cNvSpPr>
                <p:nvPr/>
              </p:nvSpPr>
              <p:spPr bwMode="auto">
                <a:xfrm>
                  <a:off x="176" y="736"/>
                  <a:ext cx="144" cy="144"/>
                </a:xfrm>
                <a:prstGeom prst="ellipse">
                  <a:avLst/>
                </a:prstGeom>
                <a:solidFill>
                  <a:srgbClr val="FF0000">
                    <a:alpha val="21960"/>
                  </a:srgbClr>
                </a:solidFill>
                <a:ln w="25400">
                  <a:solidFill>
                    <a:srgbClr val="FF0000">
                      <a:alpha val="9804"/>
                    </a:srgb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40970" name="Rectangle 25"/>
              <p:cNvSpPr>
                <a:spLocks/>
              </p:cNvSpPr>
              <p:nvPr/>
            </p:nvSpPr>
            <p:spPr bwMode="auto">
              <a:xfrm>
                <a:off x="0" y="1360"/>
                <a:ext cx="56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>
                    <a:solidFill>
                      <a:srgbClr val="FF0000"/>
                    </a:solidFill>
                    <a:latin typeface="Arial Italic" charset="0"/>
                    <a:cs typeface="Arial Italic" charset="0"/>
                    <a:sym typeface="Arial Italic" charset="0"/>
                  </a:rPr>
                  <a:t>(+6 daltons)</a:t>
                </a:r>
              </a:p>
            </p:txBody>
          </p:sp>
        </p:grpSp>
      </p:grpSp>
      <p:sp>
        <p:nvSpPr>
          <p:cNvPr id="40965" name="TextBox 50"/>
          <p:cNvSpPr txBox="1">
            <a:spLocks noChangeArrowheads="1"/>
          </p:cNvSpPr>
          <p:nvPr/>
        </p:nvSpPr>
        <p:spPr bwMode="auto">
          <a:xfrm>
            <a:off x="6477000" y="5710238"/>
            <a:ext cx="2590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FFFFFF"/>
                </a:solidFill>
              </a:rPr>
              <a:t>Modified from Tackett AJ </a:t>
            </a:r>
            <a:r>
              <a:rPr lang="en-US" sz="1200" i="1">
                <a:solidFill>
                  <a:srgbClr val="FFFFFF"/>
                </a:solidFill>
              </a:rPr>
              <a:t>et al</a:t>
            </a:r>
            <a:r>
              <a:rPr lang="en-US" sz="1200">
                <a:solidFill>
                  <a:srgbClr val="FFFFFF"/>
                </a:solidFill>
              </a:rPr>
              <a:t>., J Proteome Res. (2005) 4, 1752-6. </a:t>
            </a:r>
          </a:p>
        </p:txBody>
      </p:sp>
      <p:sp>
        <p:nvSpPr>
          <p:cNvPr id="5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1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</a:rPr>
              <a:t>Specific and Non-Specific </a:t>
            </a:r>
            <a:r>
              <a:rPr lang="en-US" sz="2800" b="1" kern="1200" dirty="0" err="1" smtClean="0">
                <a:solidFill>
                  <a:schemeClr val="tx1"/>
                </a:solidFill>
                <a:latin typeface="Comic Sans MS" pitchFamily="66" charset="0"/>
              </a:rPr>
              <a:t>Interactors</a:t>
            </a:r>
            <a:endParaRPr lang="en-US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3584" y="609600"/>
            <a:ext cx="194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Env-3xFLAG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609600"/>
            <a:ext cx="176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Vif-3xFLAG </a:t>
            </a:r>
            <a:endParaRPr lang="en-US" dirty="0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074" name="Picture 2" descr="C:\Users\fenyo\Google Drive\Transfer\idirt\env.txt_FR_B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066800"/>
            <a:ext cx="2714964" cy="2743200"/>
          </a:xfrm>
          <a:prstGeom prst="rect">
            <a:avLst/>
          </a:prstGeom>
          <a:noFill/>
        </p:spPr>
      </p:pic>
      <p:pic>
        <p:nvPicPr>
          <p:cNvPr id="3075" name="Picture 3" descr="C:\Users\fenyo\Google Drive\Transfer\idirt\env.txt_FR-1-0.115-0.015_hi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962400"/>
            <a:ext cx="2765802" cy="2743200"/>
          </a:xfrm>
          <a:prstGeom prst="rect">
            <a:avLst/>
          </a:prstGeom>
          <a:noFill/>
        </p:spPr>
      </p:pic>
      <p:pic>
        <p:nvPicPr>
          <p:cNvPr id="3076" name="Picture 4" descr="C:\Users\fenyo\Google Drive\Transfer\idirt\vif.txt_FR_B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066800"/>
            <a:ext cx="2714964" cy="2743200"/>
          </a:xfrm>
          <a:prstGeom prst="rect">
            <a:avLst/>
          </a:prstGeom>
          <a:noFill/>
        </p:spPr>
      </p:pic>
      <p:pic>
        <p:nvPicPr>
          <p:cNvPr id="3077" name="Picture 5" descr="C:\Users\fenyo\Google Drive\Transfer\idirt\vif.txt_FR-1-0.22-0.05_his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3962400"/>
            <a:ext cx="2764188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391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370263" y="1744663"/>
            <a:ext cx="2166937" cy="3367087"/>
            <a:chOff x="3370242" y="1744134"/>
            <a:chExt cx="2166938" cy="3367597"/>
          </a:xfrm>
        </p:grpSpPr>
        <p:sp>
          <p:nvSpPr>
            <p:cNvPr id="3" name="Oval 2"/>
            <p:cNvSpPr/>
            <p:nvPr/>
          </p:nvSpPr>
          <p:spPr>
            <a:xfrm>
              <a:off x="4066622" y="3892539"/>
              <a:ext cx="1250425" cy="1219192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  <a:effectLst>
              <a:glow rad="1905000">
                <a:srgbClr val="FF0000">
                  <a:alpha val="99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638" name="TextBox 18"/>
            <p:cNvSpPr txBox="1">
              <a:spLocks noChangeArrowheads="1"/>
            </p:cNvSpPr>
            <p:nvPr/>
          </p:nvSpPr>
          <p:spPr bwMode="auto">
            <a:xfrm>
              <a:off x="3886613" y="1744134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300 nm</a:t>
              </a:r>
            </a:p>
          </p:txBody>
        </p: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flipH="1">
              <a:off x="3370242" y="2368115"/>
              <a:ext cx="2166938" cy="3175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3844925" y="3562350"/>
            <a:ext cx="1692275" cy="1651000"/>
            <a:chOff x="6571780" y="3598728"/>
            <a:chExt cx="1692118" cy="1650567"/>
          </a:xfrm>
        </p:grpSpPr>
        <p:pic>
          <p:nvPicPr>
            <p:cNvPr id="26632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3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25" name="Straight Arrow Connector 24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39738" y="14288"/>
            <a:ext cx="8229600" cy="1662112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en-US" sz="2800" b="1" kern="1200" dirty="0">
                <a:latin typeface="Comic Sans MS" pitchFamily="66" charset="0"/>
              </a:rPr>
              <a:t>Limitation of Light Microscopy</a:t>
            </a:r>
          </a:p>
        </p:txBody>
      </p:sp>
      <p:sp>
        <p:nvSpPr>
          <p:cNvPr id="1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1461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4"/>
          <p:cNvSpPr>
            <a:spLocks noChangeArrowheads="1"/>
          </p:cNvSpPr>
          <p:nvPr/>
        </p:nvSpPr>
        <p:spPr bwMode="auto">
          <a:xfrm>
            <a:off x="762000" y="609600"/>
            <a:ext cx="71628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52400" y="0"/>
            <a:ext cx="8839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Comic Sans MS" pitchFamily="66" charset="0"/>
              </a:rPr>
              <a:t>Fluorescent Imaging with </a:t>
            </a:r>
            <a:endParaRPr lang="en-US" sz="2800" b="1" dirty="0" smtClean="0">
              <a:latin typeface="Comic Sans MS" pitchFamily="66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atin typeface="Comic Sans MS" pitchFamily="66" charset="0"/>
              </a:rPr>
              <a:t>One </a:t>
            </a:r>
            <a:r>
              <a:rPr lang="en-US" sz="2800" b="1" dirty="0">
                <a:latin typeface="Comic Sans MS" pitchFamily="66" charset="0"/>
              </a:rPr>
              <a:t>Nanometer Accuracy (FIONA)</a:t>
            </a:r>
          </a:p>
        </p:txBody>
      </p:sp>
      <p:pic>
        <p:nvPicPr>
          <p:cNvPr id="29699" name="Picture 11" descr="fio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42888" y="1423988"/>
            <a:ext cx="1600201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65350"/>
            <a:ext cx="25908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 Box 15"/>
          <p:cNvSpPr txBox="1">
            <a:spLocks noChangeArrowheads="1"/>
          </p:cNvSpPr>
          <p:nvPr/>
        </p:nvSpPr>
        <p:spPr bwMode="auto">
          <a:xfrm>
            <a:off x="6375400" y="5257800"/>
            <a:ext cx="335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latin typeface="Gill Sans MT" pitchFamily="34" charset="0"/>
              </a:rPr>
              <a:t>Yildiz </a:t>
            </a:r>
            <a:r>
              <a:rPr lang="en-US" sz="1600" i="1">
                <a:latin typeface="Gill Sans MT" pitchFamily="34" charset="0"/>
              </a:rPr>
              <a:t>et al</a:t>
            </a:r>
            <a:r>
              <a:rPr lang="en-US" sz="1600">
                <a:latin typeface="Gill Sans MT" pitchFamily="34" charset="0"/>
              </a:rPr>
              <a:t>, Science 2003.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524000" y="1981200"/>
            <a:ext cx="3962400" cy="3352800"/>
            <a:chOff x="1524000" y="1981200"/>
            <a:chExt cx="3962400" cy="3352800"/>
          </a:xfrm>
        </p:grpSpPr>
        <p:pic>
          <p:nvPicPr>
            <p:cNvPr id="2971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981200"/>
              <a:ext cx="3962400" cy="335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12" name="TextBox 14"/>
            <p:cNvSpPr txBox="1">
              <a:spLocks noChangeArrowheads="1"/>
            </p:cNvSpPr>
            <p:nvPr/>
          </p:nvSpPr>
          <p:spPr bwMode="auto">
            <a:xfrm rot="-1035623">
              <a:off x="3984813" y="4881284"/>
              <a:ext cx="11430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</a:rPr>
                <a:t>X axis</a:t>
              </a:r>
            </a:p>
          </p:txBody>
        </p:sp>
        <p:sp>
          <p:nvSpPr>
            <p:cNvPr id="29713" name="TextBox 15"/>
            <p:cNvSpPr txBox="1">
              <a:spLocks noChangeArrowheads="1"/>
            </p:cNvSpPr>
            <p:nvPr/>
          </p:nvSpPr>
          <p:spPr bwMode="auto">
            <a:xfrm rot="1144660">
              <a:off x="2126881" y="4908181"/>
              <a:ext cx="11430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</a:rPr>
                <a:t>Y axis</a:t>
              </a:r>
            </a:p>
          </p:txBody>
        </p:sp>
      </p:grpSp>
      <p:sp>
        <p:nvSpPr>
          <p:cNvPr id="317456" name="Text Box 16"/>
          <p:cNvSpPr txBox="1">
            <a:spLocks noChangeArrowheads="1"/>
          </p:cNvSpPr>
          <p:nvPr/>
        </p:nvSpPr>
        <p:spPr bwMode="auto">
          <a:xfrm>
            <a:off x="5029200" y="2325688"/>
            <a:ext cx="3962400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latin typeface="Gill Sans MT" pitchFamily="34" charset="0"/>
              </a:rPr>
              <a:t>CCD image of a single Cy3 molecule: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>
                <a:latin typeface="Gill Sans MT" pitchFamily="34" charset="0"/>
              </a:rPr>
              <a:t>Width ~ 250nm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>
                <a:latin typeface="Gill Sans MT" pitchFamily="34" charset="0"/>
              </a:rPr>
              <a:t>Center is localized within width/(S/N)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>
                <a:latin typeface="Gill Sans MT" pitchFamily="34" charset="0"/>
              </a:rPr>
              <a:t>(S/N)</a:t>
            </a:r>
            <a:r>
              <a:rPr lang="en-US" sz="1600" baseline="30000">
                <a:latin typeface="Gill Sans MT" pitchFamily="34" charset="0"/>
              </a:rPr>
              <a:t>2</a:t>
            </a:r>
            <a:r>
              <a:rPr lang="en-US" sz="1600">
                <a:latin typeface="Gill Sans MT" pitchFamily="34" charset="0"/>
              </a:rPr>
              <a:t> ~ N</a:t>
            </a:r>
            <a:endParaRPr lang="en-US" sz="1600" baseline="30000">
              <a:latin typeface="Gill Sans MT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600">
                <a:latin typeface="Gill Sans MT" pitchFamily="34" charset="0"/>
              </a:rPr>
              <a:t>N = total # photon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>
                <a:latin typeface="Gill Sans MT" pitchFamily="34" charset="0"/>
              </a:rPr>
              <a:t>(for N ~ 10</a:t>
            </a:r>
            <a:r>
              <a:rPr lang="en-US" sz="1600" baseline="30000">
                <a:latin typeface="Gill Sans MT" pitchFamily="34" charset="0"/>
              </a:rPr>
              <a:t>4</a:t>
            </a:r>
            <a:r>
              <a:rPr lang="en-US" sz="1600">
                <a:latin typeface="Gill Sans MT" pitchFamily="34" charset="0"/>
              </a:rPr>
              <a:t> center within ~ 1.3 nm)</a:t>
            </a:r>
          </a:p>
        </p:txBody>
      </p:sp>
      <p:sp>
        <p:nvSpPr>
          <p:cNvPr id="29707" name="TextBox 16"/>
          <p:cNvSpPr txBox="1">
            <a:spLocks noChangeArrowheads="1"/>
          </p:cNvSpPr>
          <p:nvPr/>
        </p:nvSpPr>
        <p:spPr bwMode="auto">
          <a:xfrm>
            <a:off x="6972300" y="5791200"/>
            <a:ext cx="171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</a:rPr>
              <a:t>Paul Selvin</a:t>
            </a:r>
          </a:p>
        </p:txBody>
      </p:sp>
      <p:sp>
        <p:nvSpPr>
          <p:cNvPr id="21" name="Line 88"/>
          <p:cNvSpPr>
            <a:spLocks noChangeShapeType="1"/>
          </p:cNvSpPr>
          <p:nvPr/>
        </p:nvSpPr>
        <p:spPr bwMode="auto">
          <a:xfrm>
            <a:off x="609600" y="990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305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7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7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662112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en-US" sz="2800" b="1" kern="1200" smtClean="0">
                <a:latin typeface="Comic Sans MS" pitchFamily="66" charset="0"/>
              </a:rPr>
              <a:t>Limitation of Light Microscopy</a:t>
            </a:r>
            <a:endParaRPr lang="en-US" sz="2800" b="1" kern="1200" dirty="0">
              <a:latin typeface="Comic Sans MS" pitchFamily="66" charset="0"/>
            </a:endParaRPr>
          </a:p>
        </p:txBody>
      </p:sp>
      <p:sp>
        <p:nvSpPr>
          <p:cNvPr id="1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Oval 73"/>
          <p:cNvSpPr/>
          <p:nvPr/>
        </p:nvSpPr>
        <p:spPr bwMode="auto">
          <a:xfrm>
            <a:off x="6241518" y="39371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172200" y="3759200"/>
            <a:ext cx="1692275" cy="1651000"/>
            <a:chOff x="6571780" y="3598728"/>
            <a:chExt cx="1692118" cy="1650567"/>
          </a:xfrm>
        </p:grpSpPr>
        <p:pic>
          <p:nvPicPr>
            <p:cNvPr id="7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78" name="Straight Arrow Connector 7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80" name="Oval 79"/>
          <p:cNvSpPr/>
          <p:nvPr/>
        </p:nvSpPr>
        <p:spPr bwMode="auto">
          <a:xfrm>
            <a:off x="5006443" y="16257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937125" y="1447800"/>
            <a:ext cx="1692275" cy="1651000"/>
            <a:chOff x="6571780" y="3598728"/>
            <a:chExt cx="1692118" cy="1650567"/>
          </a:xfrm>
        </p:grpSpPr>
        <p:pic>
          <p:nvPicPr>
            <p:cNvPr id="82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84" name="Straight Arrow Connector 83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86" name="Oval 85"/>
          <p:cNvSpPr/>
          <p:nvPr/>
        </p:nvSpPr>
        <p:spPr bwMode="auto">
          <a:xfrm>
            <a:off x="4946118" y="54357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876800" y="5257800"/>
            <a:ext cx="1692275" cy="1651000"/>
            <a:chOff x="6571780" y="3598728"/>
            <a:chExt cx="1692118" cy="1650567"/>
          </a:xfrm>
        </p:grpSpPr>
        <p:pic>
          <p:nvPicPr>
            <p:cNvPr id="88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90" name="Straight Arrow Connector 89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2" name="Oval 91"/>
          <p:cNvSpPr/>
          <p:nvPr/>
        </p:nvSpPr>
        <p:spPr bwMode="auto">
          <a:xfrm>
            <a:off x="7444843" y="22353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375525" y="2057400"/>
            <a:ext cx="1692275" cy="1651000"/>
            <a:chOff x="6571780" y="3598728"/>
            <a:chExt cx="1692118" cy="1650567"/>
          </a:xfrm>
        </p:grpSpPr>
        <p:pic>
          <p:nvPicPr>
            <p:cNvPr id="94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96" name="Straight Arrow Connector 9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4" name="Oval 103"/>
          <p:cNvSpPr/>
          <p:nvPr/>
        </p:nvSpPr>
        <p:spPr bwMode="auto">
          <a:xfrm>
            <a:off x="129643" y="37593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60325" y="3581400"/>
            <a:ext cx="1692275" cy="1651000"/>
            <a:chOff x="6571780" y="3598728"/>
            <a:chExt cx="1692118" cy="1650567"/>
          </a:xfrm>
        </p:grpSpPr>
        <p:pic>
          <p:nvPicPr>
            <p:cNvPr id="10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Gill Sans" charset="0"/>
                </a:rPr>
                <a:t>3 nm</a:t>
              </a:r>
            </a:p>
          </p:txBody>
        </p:sp>
        <p:cxnSp>
          <p:nvCxnSpPr>
            <p:cNvPr id="108" name="Straight Arrow Connector 10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22" name="Oval 121"/>
          <p:cNvSpPr/>
          <p:nvPr/>
        </p:nvSpPr>
        <p:spPr bwMode="auto">
          <a:xfrm>
            <a:off x="297918" y="55881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228600" y="5410200"/>
            <a:ext cx="1692275" cy="1651000"/>
            <a:chOff x="6571780" y="3598728"/>
            <a:chExt cx="1692118" cy="1650567"/>
          </a:xfrm>
        </p:grpSpPr>
        <p:pic>
          <p:nvPicPr>
            <p:cNvPr id="124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26" name="Straight Arrow Connector 12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28" name="Oval 127"/>
          <p:cNvSpPr/>
          <p:nvPr/>
        </p:nvSpPr>
        <p:spPr bwMode="auto">
          <a:xfrm>
            <a:off x="2355318" y="24639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2286000" y="2286000"/>
            <a:ext cx="1692275" cy="1651000"/>
            <a:chOff x="6571780" y="3598728"/>
            <a:chExt cx="1692118" cy="1650567"/>
          </a:xfrm>
        </p:grpSpPr>
        <p:pic>
          <p:nvPicPr>
            <p:cNvPr id="130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32" name="Straight Arrow Connector 131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34" name="Oval 133"/>
          <p:cNvSpPr/>
          <p:nvPr/>
        </p:nvSpPr>
        <p:spPr bwMode="auto">
          <a:xfrm>
            <a:off x="2507718" y="47499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2438400" y="4572000"/>
            <a:ext cx="1692275" cy="1651000"/>
            <a:chOff x="6571780" y="3598728"/>
            <a:chExt cx="1692118" cy="1650567"/>
          </a:xfrm>
        </p:grpSpPr>
        <p:pic>
          <p:nvPicPr>
            <p:cNvPr id="13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38" name="Straight Arrow Connector 13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70" name="Oval 69"/>
          <p:cNvSpPr/>
          <p:nvPr/>
        </p:nvSpPr>
        <p:spPr bwMode="auto">
          <a:xfrm>
            <a:off x="4066643" y="363874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3997325" y="3460750"/>
            <a:ext cx="1692275" cy="1651000"/>
            <a:chOff x="6571780" y="3598728"/>
            <a:chExt cx="1692118" cy="1650567"/>
          </a:xfrm>
        </p:grpSpPr>
        <p:pic>
          <p:nvPicPr>
            <p:cNvPr id="13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242238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662112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en-US" sz="2800" b="1" kern="1200" smtClean="0">
                <a:latin typeface="Comic Sans MS" pitchFamily="66" charset="0"/>
              </a:rPr>
              <a:t>Limitation of Light Microscopy</a:t>
            </a:r>
            <a:endParaRPr lang="en-US" sz="2800" b="1" kern="1200" dirty="0">
              <a:latin typeface="Comic Sans MS" pitchFamily="66" charset="0"/>
            </a:endParaRPr>
          </a:p>
        </p:txBody>
      </p:sp>
      <p:sp>
        <p:nvSpPr>
          <p:cNvPr id="1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172200" y="3759200"/>
            <a:ext cx="1692275" cy="1651000"/>
            <a:chOff x="6571780" y="3598728"/>
            <a:chExt cx="1692118" cy="1650567"/>
          </a:xfrm>
        </p:grpSpPr>
        <p:pic>
          <p:nvPicPr>
            <p:cNvPr id="7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78" name="Straight Arrow Connector 7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937125" y="1447800"/>
            <a:ext cx="1692275" cy="1651000"/>
            <a:chOff x="6571780" y="3598728"/>
            <a:chExt cx="1692118" cy="1650567"/>
          </a:xfrm>
        </p:grpSpPr>
        <p:pic>
          <p:nvPicPr>
            <p:cNvPr id="82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84" name="Straight Arrow Connector 83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876800" y="5257800"/>
            <a:ext cx="1692275" cy="1651000"/>
            <a:chOff x="6571780" y="3598728"/>
            <a:chExt cx="1692118" cy="1650567"/>
          </a:xfrm>
        </p:grpSpPr>
        <p:pic>
          <p:nvPicPr>
            <p:cNvPr id="88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90" name="Straight Arrow Connector 89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375525" y="2057400"/>
            <a:ext cx="1692275" cy="1651000"/>
            <a:chOff x="6571780" y="3598728"/>
            <a:chExt cx="1692118" cy="1650567"/>
          </a:xfrm>
        </p:grpSpPr>
        <p:pic>
          <p:nvPicPr>
            <p:cNvPr id="94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96" name="Straight Arrow Connector 9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60325" y="3581400"/>
            <a:ext cx="1692275" cy="1651000"/>
            <a:chOff x="6571780" y="3598728"/>
            <a:chExt cx="1692118" cy="1650567"/>
          </a:xfrm>
        </p:grpSpPr>
        <p:pic>
          <p:nvPicPr>
            <p:cNvPr id="10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Gill Sans" charset="0"/>
                </a:rPr>
                <a:t>3 nm</a:t>
              </a:r>
            </a:p>
          </p:txBody>
        </p:sp>
        <p:cxnSp>
          <p:nvCxnSpPr>
            <p:cNvPr id="108" name="Straight Arrow Connector 10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228600" y="5410200"/>
            <a:ext cx="1692275" cy="1651000"/>
            <a:chOff x="6571780" y="3598728"/>
            <a:chExt cx="1692118" cy="1650567"/>
          </a:xfrm>
        </p:grpSpPr>
        <p:pic>
          <p:nvPicPr>
            <p:cNvPr id="124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26" name="Straight Arrow Connector 12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2286000" y="2286000"/>
            <a:ext cx="1692275" cy="1651000"/>
            <a:chOff x="6571780" y="3598728"/>
            <a:chExt cx="1692118" cy="1650567"/>
          </a:xfrm>
        </p:grpSpPr>
        <p:pic>
          <p:nvPicPr>
            <p:cNvPr id="130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32" name="Straight Arrow Connector 131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2438400" y="4572000"/>
            <a:ext cx="1692275" cy="1651000"/>
            <a:chOff x="6571780" y="3598728"/>
            <a:chExt cx="1692118" cy="1650567"/>
          </a:xfrm>
        </p:grpSpPr>
        <p:pic>
          <p:nvPicPr>
            <p:cNvPr id="13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38" name="Straight Arrow Connector 13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70" name="Oval 69"/>
          <p:cNvSpPr/>
          <p:nvPr/>
        </p:nvSpPr>
        <p:spPr bwMode="auto">
          <a:xfrm>
            <a:off x="4066643" y="363874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3997325" y="3460750"/>
            <a:ext cx="1692275" cy="1651000"/>
            <a:chOff x="6571780" y="3598728"/>
            <a:chExt cx="1692118" cy="1650567"/>
          </a:xfrm>
        </p:grpSpPr>
        <p:pic>
          <p:nvPicPr>
            <p:cNvPr id="13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54083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0" descr="CryoGrinding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3161" y="1028700"/>
            <a:ext cx="19843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 descr="Open grinding cylinder with control BB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7064" y="898522"/>
            <a:ext cx="2942821" cy="274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oup 11"/>
          <p:cNvGrpSpPr/>
          <p:nvPr/>
        </p:nvGrpSpPr>
        <p:grpSpPr>
          <a:xfrm>
            <a:off x="555854" y="1134614"/>
            <a:ext cx="1879268" cy="2054903"/>
            <a:chOff x="4876311" y="3670324"/>
            <a:chExt cx="1879268" cy="2054903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876311" y="3670324"/>
              <a:ext cx="1879268" cy="5232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More / better quality interactions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4"/>
            <p:cNvPicPr>
              <a:picLocks noChangeArrowheads="1"/>
            </p:cNvPicPr>
            <p:nvPr/>
          </p:nvPicPr>
          <p:blipFill>
            <a:blip r:embed="rId5" cstate="print"/>
            <a:srcRect l="63134"/>
            <a:stretch>
              <a:fillRect/>
            </a:stretch>
          </p:blipFill>
          <p:spPr bwMode="auto">
            <a:xfrm>
              <a:off x="4969808" y="4185972"/>
              <a:ext cx="1451490" cy="1539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1074737" y="-228600"/>
            <a:ext cx="700246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eaLnBrk="0" hangingPunct="0">
              <a:defRPr sz="2800" b="1">
                <a:latin typeface="Comic Sans MS" pitchFamily="66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Affinity Capture Optimization Screen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41120" y="1697905"/>
            <a:ext cx="1575024" cy="10784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38525" y="1914856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66293" y="907325"/>
            <a:ext cx="2285267" cy="25833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2435123" y="2867229"/>
            <a:ext cx="2308625" cy="1356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27577" y="898522"/>
            <a:ext cx="164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extraction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94562" y="5800911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Lysate</a:t>
            </a:r>
            <a:r>
              <a:rPr lang="en-US" dirty="0" smtClean="0"/>
              <a:t> clearance/</a:t>
            </a:r>
          </a:p>
          <a:p>
            <a:r>
              <a:rPr lang="en-US" dirty="0" smtClean="0"/>
              <a:t>Batch Binding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148027" y="4893550"/>
            <a:ext cx="74133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5941" y="3682420"/>
            <a:ext cx="1696108" cy="13811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5942" y="5151757"/>
            <a:ext cx="1696108" cy="1000043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5857204" y="4895138"/>
            <a:ext cx="74133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92043" y="4224146"/>
            <a:ext cx="1692280" cy="143279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499381" y="6252420"/>
            <a:ext cx="267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Binding/Washing/Eluting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067067" y="5826272"/>
            <a:ext cx="136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SDS-PAGE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51984" y="1333324"/>
            <a:ext cx="2831316" cy="25823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8626" y="4372478"/>
            <a:ext cx="2931392" cy="142843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4017" y="3950231"/>
            <a:ext cx="106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Filtration</a:t>
            </a:r>
            <a:endParaRPr lang="en-US" dirty="0"/>
          </a:p>
        </p:txBody>
      </p:sp>
      <p:sp>
        <p:nvSpPr>
          <p:cNvPr id="21" name="Curved Down Arrow 20"/>
          <p:cNvSpPr/>
          <p:nvPr/>
        </p:nvSpPr>
        <p:spPr>
          <a:xfrm>
            <a:off x="4226584" y="945034"/>
            <a:ext cx="1725400" cy="515648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0" name="Picture 2" descr="D:\NCDIR\96-Well\real_data\11_28_12_human\20121122_RBM7_S2-lines.png"/>
          <p:cNvPicPr>
            <a:picLocks noChangeAspect="1" noChangeArrowheads="1"/>
          </p:cNvPicPr>
          <p:nvPr/>
        </p:nvPicPr>
        <p:blipFill>
          <a:blip r:embed="rId12" cstate="print">
            <a:grayscl/>
            <a:lum bright="-58000" contrast="7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367" y="685800"/>
            <a:ext cx="8372933" cy="402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  <p:bldP spid="41" grpId="0"/>
      <p:bldP spid="35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662112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en-US" sz="2800" b="1" kern="1200" smtClean="0">
                <a:latin typeface="Comic Sans MS" pitchFamily="66" charset="0"/>
              </a:rPr>
              <a:t>Limitation of Light Microscopy</a:t>
            </a:r>
            <a:endParaRPr lang="en-US" sz="2800" b="1" kern="1200" dirty="0">
              <a:latin typeface="Comic Sans MS" pitchFamily="66" charset="0"/>
            </a:endParaRPr>
          </a:p>
        </p:txBody>
      </p:sp>
      <p:sp>
        <p:nvSpPr>
          <p:cNvPr id="1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172200" y="3759200"/>
            <a:ext cx="1692275" cy="1651000"/>
            <a:chOff x="6571780" y="3598728"/>
            <a:chExt cx="1692118" cy="1650567"/>
          </a:xfrm>
        </p:grpSpPr>
        <p:pic>
          <p:nvPicPr>
            <p:cNvPr id="7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78" name="Straight Arrow Connector 7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937125" y="1447800"/>
            <a:ext cx="1692275" cy="1651000"/>
            <a:chOff x="6571780" y="3598728"/>
            <a:chExt cx="1692118" cy="1650567"/>
          </a:xfrm>
        </p:grpSpPr>
        <p:pic>
          <p:nvPicPr>
            <p:cNvPr id="82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84" name="Straight Arrow Connector 83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876800" y="5257800"/>
            <a:ext cx="1692275" cy="1651000"/>
            <a:chOff x="6571780" y="3598728"/>
            <a:chExt cx="1692118" cy="1650567"/>
          </a:xfrm>
        </p:grpSpPr>
        <p:pic>
          <p:nvPicPr>
            <p:cNvPr id="88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90" name="Straight Arrow Connector 89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375525" y="2057400"/>
            <a:ext cx="1692275" cy="1651000"/>
            <a:chOff x="6571780" y="3598728"/>
            <a:chExt cx="1692118" cy="1650567"/>
          </a:xfrm>
        </p:grpSpPr>
        <p:pic>
          <p:nvPicPr>
            <p:cNvPr id="94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96" name="Straight Arrow Connector 9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4" name="Oval 103"/>
          <p:cNvSpPr/>
          <p:nvPr/>
        </p:nvSpPr>
        <p:spPr bwMode="auto">
          <a:xfrm>
            <a:off x="129643" y="37593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60325" y="3581400"/>
            <a:ext cx="1692275" cy="1651000"/>
            <a:chOff x="6571780" y="3598728"/>
            <a:chExt cx="1692118" cy="1650567"/>
          </a:xfrm>
        </p:grpSpPr>
        <p:pic>
          <p:nvPicPr>
            <p:cNvPr id="10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Gill Sans" charset="0"/>
                </a:rPr>
                <a:t>3 nm</a:t>
              </a:r>
            </a:p>
          </p:txBody>
        </p:sp>
        <p:cxnSp>
          <p:nvCxnSpPr>
            <p:cNvPr id="108" name="Straight Arrow Connector 10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228600" y="5410200"/>
            <a:ext cx="1692275" cy="1651000"/>
            <a:chOff x="6571780" y="3598728"/>
            <a:chExt cx="1692118" cy="1650567"/>
          </a:xfrm>
        </p:grpSpPr>
        <p:pic>
          <p:nvPicPr>
            <p:cNvPr id="124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26" name="Straight Arrow Connector 12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2286000" y="2286000"/>
            <a:ext cx="1692275" cy="1651000"/>
            <a:chOff x="6571780" y="3598728"/>
            <a:chExt cx="1692118" cy="1650567"/>
          </a:xfrm>
        </p:grpSpPr>
        <p:pic>
          <p:nvPicPr>
            <p:cNvPr id="130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32" name="Straight Arrow Connector 131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2438400" y="4572000"/>
            <a:ext cx="1692275" cy="1651000"/>
            <a:chOff x="6571780" y="3598728"/>
            <a:chExt cx="1692118" cy="1650567"/>
          </a:xfrm>
        </p:grpSpPr>
        <p:pic>
          <p:nvPicPr>
            <p:cNvPr id="13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38" name="Straight Arrow Connector 13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3997325" y="3460750"/>
            <a:ext cx="1692275" cy="1651000"/>
            <a:chOff x="6571780" y="3598728"/>
            <a:chExt cx="1692118" cy="1650567"/>
          </a:xfrm>
        </p:grpSpPr>
        <p:pic>
          <p:nvPicPr>
            <p:cNvPr id="13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54083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662112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en-US" sz="2800" b="1" kern="1200" smtClean="0">
                <a:latin typeface="Comic Sans MS" pitchFamily="66" charset="0"/>
              </a:rPr>
              <a:t>Limitation of Light Microscopy</a:t>
            </a:r>
            <a:endParaRPr lang="en-US" sz="2800" b="1" kern="1200" dirty="0">
              <a:latin typeface="Comic Sans MS" pitchFamily="66" charset="0"/>
            </a:endParaRPr>
          </a:p>
        </p:txBody>
      </p:sp>
      <p:sp>
        <p:nvSpPr>
          <p:cNvPr id="1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172200" y="3759200"/>
            <a:ext cx="1692275" cy="1651000"/>
            <a:chOff x="6571780" y="3598728"/>
            <a:chExt cx="1692118" cy="1650567"/>
          </a:xfrm>
        </p:grpSpPr>
        <p:pic>
          <p:nvPicPr>
            <p:cNvPr id="7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Gill Sans" charset="0"/>
                </a:rPr>
                <a:t>3 nm</a:t>
              </a:r>
            </a:p>
          </p:txBody>
        </p:sp>
        <p:cxnSp>
          <p:nvCxnSpPr>
            <p:cNvPr id="78" name="Straight Arrow Connector 7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937125" y="1447800"/>
            <a:ext cx="1692275" cy="1651000"/>
            <a:chOff x="6571780" y="3598728"/>
            <a:chExt cx="1692118" cy="1650567"/>
          </a:xfrm>
        </p:grpSpPr>
        <p:pic>
          <p:nvPicPr>
            <p:cNvPr id="82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84" name="Straight Arrow Connector 83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86" name="Oval 85"/>
          <p:cNvSpPr/>
          <p:nvPr/>
        </p:nvSpPr>
        <p:spPr bwMode="auto">
          <a:xfrm>
            <a:off x="4946118" y="5435793"/>
            <a:ext cx="1250424" cy="1219007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glow rad="1905000">
              <a:srgbClr val="FF0000">
                <a:alpha val="9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876800" y="5257800"/>
            <a:ext cx="1692275" cy="1651000"/>
            <a:chOff x="6571780" y="3598728"/>
            <a:chExt cx="1692118" cy="1650567"/>
          </a:xfrm>
        </p:grpSpPr>
        <p:pic>
          <p:nvPicPr>
            <p:cNvPr id="88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90" name="Straight Arrow Connector 89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375525" y="2057400"/>
            <a:ext cx="1692275" cy="1651000"/>
            <a:chOff x="6571780" y="3598728"/>
            <a:chExt cx="1692118" cy="1650567"/>
          </a:xfrm>
        </p:grpSpPr>
        <p:pic>
          <p:nvPicPr>
            <p:cNvPr id="94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96" name="Straight Arrow Connector 9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60325" y="3581400"/>
            <a:ext cx="1692275" cy="1651000"/>
            <a:chOff x="6571780" y="3598728"/>
            <a:chExt cx="1692118" cy="1650567"/>
          </a:xfrm>
        </p:grpSpPr>
        <p:pic>
          <p:nvPicPr>
            <p:cNvPr id="10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Gill Sans" charset="0"/>
                </a:rPr>
                <a:t>3 nm</a:t>
              </a:r>
            </a:p>
          </p:txBody>
        </p:sp>
        <p:cxnSp>
          <p:nvCxnSpPr>
            <p:cNvPr id="108" name="Straight Arrow Connector 10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228600" y="5410200"/>
            <a:ext cx="1692275" cy="1651000"/>
            <a:chOff x="6571780" y="3598728"/>
            <a:chExt cx="1692118" cy="1650567"/>
          </a:xfrm>
        </p:grpSpPr>
        <p:pic>
          <p:nvPicPr>
            <p:cNvPr id="124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26" name="Straight Arrow Connector 12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2286000" y="2286000"/>
            <a:ext cx="1692275" cy="1651000"/>
            <a:chOff x="6571780" y="3598728"/>
            <a:chExt cx="1692118" cy="1650567"/>
          </a:xfrm>
        </p:grpSpPr>
        <p:pic>
          <p:nvPicPr>
            <p:cNvPr id="130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32" name="Straight Arrow Connector 131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2438400" y="4572000"/>
            <a:ext cx="1692275" cy="1651000"/>
            <a:chOff x="6571780" y="3598728"/>
            <a:chExt cx="1692118" cy="1650567"/>
          </a:xfrm>
        </p:grpSpPr>
        <p:pic>
          <p:nvPicPr>
            <p:cNvPr id="136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38" name="Straight Arrow Connector 137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3997325" y="3460750"/>
            <a:ext cx="1692275" cy="1651000"/>
            <a:chOff x="6571780" y="3598728"/>
            <a:chExt cx="1692118" cy="1650567"/>
          </a:xfrm>
        </p:grpSpPr>
        <p:pic>
          <p:nvPicPr>
            <p:cNvPr id="13" name="Picture 11" descr="ab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791845">
              <a:off x="6562099" y="3608409"/>
              <a:ext cx="1650567" cy="163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7027765" y="3707873"/>
              <a:ext cx="1236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Gill Sans" charset="0"/>
                </a:rPr>
                <a:t>3 nm</a:t>
              </a:r>
            </a:p>
          </p:txBody>
        </p:sp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7213070" y="4184362"/>
              <a:ext cx="39842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248926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5105400" y="1600200"/>
            <a:ext cx="1295400" cy="12192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438400"/>
            <a:ext cx="1295400" cy="12192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52400" y="3733800"/>
            <a:ext cx="1295400" cy="12192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114800" y="3581400"/>
            <a:ext cx="1295400" cy="12192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590800" y="4724400"/>
            <a:ext cx="1295400" cy="12192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81000" y="5562600"/>
            <a:ext cx="1295400" cy="12192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24600" y="3886200"/>
            <a:ext cx="1295400" cy="12192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7600" y="2209800"/>
            <a:ext cx="1295400" cy="12192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029200" y="5410200"/>
            <a:ext cx="1295400" cy="12192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662112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en-US" sz="2800" b="1" kern="1200" smtClean="0">
                <a:latin typeface="Comic Sans MS" pitchFamily="66" charset="0"/>
              </a:rPr>
              <a:t>Limitation of Light Microscopy</a:t>
            </a:r>
            <a:endParaRPr lang="en-US" sz="2800" b="1" kern="1200" dirty="0">
              <a:latin typeface="Comic Sans MS" pitchFamily="66" charset="0"/>
            </a:endParaRPr>
          </a:p>
        </p:txBody>
      </p:sp>
      <p:sp>
        <p:nvSpPr>
          <p:cNvPr id="1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6" name="Picture 11" descr="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91845">
            <a:off x="6162378" y="3570382"/>
            <a:ext cx="1651000" cy="1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1" descr="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91845">
            <a:off x="4927303" y="1258982"/>
            <a:ext cx="1651000" cy="1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1" descr="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91845">
            <a:off x="4866978" y="5068982"/>
            <a:ext cx="1651000" cy="1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11" descr="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91845">
            <a:off x="7365703" y="1868582"/>
            <a:ext cx="1651000" cy="1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1" descr="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91845">
            <a:off x="50503" y="3392582"/>
            <a:ext cx="1651000" cy="1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1" descr="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91845">
            <a:off x="218778" y="5221382"/>
            <a:ext cx="1651000" cy="1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1" descr="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91845">
            <a:off x="2276178" y="2097182"/>
            <a:ext cx="1651000" cy="1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11" descr="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91845">
            <a:off x="2428578" y="4383182"/>
            <a:ext cx="1651000" cy="1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91845">
            <a:off x="3987503" y="3271932"/>
            <a:ext cx="1651000" cy="1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7755352" y="1905000"/>
            <a:ext cx="1236248" cy="3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Gill Sans" charset="0"/>
              </a:rPr>
              <a:t>20 </a:t>
            </a:r>
            <a:r>
              <a:rPr lang="en-US" sz="1800" dirty="0">
                <a:latin typeface="Gill Sans" charset="0"/>
              </a:rPr>
              <a:t>nm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5410200" y="1295400"/>
            <a:ext cx="1236248" cy="3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Gill Sans" charset="0"/>
              </a:rPr>
              <a:t>20 </a:t>
            </a:r>
            <a:r>
              <a:rPr lang="en-US" sz="1800" dirty="0">
                <a:latin typeface="Gill Sans" charset="0"/>
              </a:rPr>
              <a:t>nm</a:t>
            </a:r>
          </a:p>
        </p:txBody>
      </p:sp>
      <p:sp>
        <p:nvSpPr>
          <p:cNvPr id="52" name="TextBox 10"/>
          <p:cNvSpPr txBox="1">
            <a:spLocks noChangeArrowheads="1"/>
          </p:cNvSpPr>
          <p:nvPr/>
        </p:nvSpPr>
        <p:spPr bwMode="auto">
          <a:xfrm>
            <a:off x="6553200" y="3592971"/>
            <a:ext cx="1236248" cy="3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Gill Sans" charset="0"/>
              </a:rPr>
              <a:t>20 </a:t>
            </a:r>
            <a:r>
              <a:rPr lang="en-US" sz="1800" dirty="0">
                <a:latin typeface="Gill Sans" charset="0"/>
              </a:rPr>
              <a:t>nm</a:t>
            </a:r>
          </a:p>
        </p:txBody>
      </p:sp>
      <p:sp>
        <p:nvSpPr>
          <p:cNvPr id="53" name="TextBox 10"/>
          <p:cNvSpPr txBox="1">
            <a:spLocks noChangeArrowheads="1"/>
          </p:cNvSpPr>
          <p:nvPr/>
        </p:nvSpPr>
        <p:spPr bwMode="auto">
          <a:xfrm>
            <a:off x="2743200" y="2145171"/>
            <a:ext cx="1236248" cy="3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Gill Sans" charset="0"/>
              </a:rPr>
              <a:t>20 </a:t>
            </a:r>
            <a:r>
              <a:rPr lang="en-US" sz="1800" dirty="0">
                <a:latin typeface="Gill Sans" charset="0"/>
              </a:rPr>
              <a:t>nm</a:t>
            </a:r>
          </a:p>
        </p:txBody>
      </p:sp>
      <p:sp>
        <p:nvSpPr>
          <p:cNvPr id="54" name="TextBox 10"/>
          <p:cNvSpPr txBox="1">
            <a:spLocks noChangeArrowheads="1"/>
          </p:cNvSpPr>
          <p:nvPr/>
        </p:nvSpPr>
        <p:spPr bwMode="auto">
          <a:xfrm>
            <a:off x="4419600" y="3288171"/>
            <a:ext cx="1236248" cy="3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Gill Sans" charset="0"/>
              </a:rPr>
              <a:t>20 </a:t>
            </a:r>
            <a:r>
              <a:rPr lang="en-US" sz="1800" dirty="0">
                <a:latin typeface="Gill Sans" charset="0"/>
              </a:rPr>
              <a:t>nm</a:t>
            </a:r>
          </a:p>
        </p:txBody>
      </p:sp>
      <p:sp>
        <p:nvSpPr>
          <p:cNvPr id="55" name="TextBox 10"/>
          <p:cNvSpPr txBox="1">
            <a:spLocks noChangeArrowheads="1"/>
          </p:cNvSpPr>
          <p:nvPr/>
        </p:nvSpPr>
        <p:spPr bwMode="auto">
          <a:xfrm>
            <a:off x="5316952" y="5092700"/>
            <a:ext cx="1236248" cy="3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Gill Sans" charset="0"/>
              </a:rPr>
              <a:t>20 </a:t>
            </a:r>
            <a:r>
              <a:rPr lang="en-US" sz="1800" dirty="0">
                <a:latin typeface="Gill Sans" charset="0"/>
              </a:rPr>
              <a:t>nm</a:t>
            </a:r>
          </a:p>
        </p:txBody>
      </p:sp>
      <p:sp>
        <p:nvSpPr>
          <p:cNvPr id="56" name="TextBox 10"/>
          <p:cNvSpPr txBox="1">
            <a:spLocks noChangeArrowheads="1"/>
          </p:cNvSpPr>
          <p:nvPr/>
        </p:nvSpPr>
        <p:spPr bwMode="auto">
          <a:xfrm>
            <a:off x="406400" y="3402471"/>
            <a:ext cx="1236248" cy="3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Gill Sans" charset="0"/>
              </a:rPr>
              <a:t>20 </a:t>
            </a:r>
            <a:r>
              <a:rPr lang="en-US" sz="1800" dirty="0">
                <a:latin typeface="Gill Sans" charset="0"/>
              </a:rPr>
              <a:t>nm</a:t>
            </a:r>
          </a:p>
        </p:txBody>
      </p:sp>
      <p:sp>
        <p:nvSpPr>
          <p:cNvPr id="57" name="TextBox 10"/>
          <p:cNvSpPr txBox="1">
            <a:spLocks noChangeArrowheads="1"/>
          </p:cNvSpPr>
          <p:nvPr/>
        </p:nvSpPr>
        <p:spPr bwMode="auto">
          <a:xfrm>
            <a:off x="2819400" y="4419600"/>
            <a:ext cx="1236248" cy="3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Gill Sans" charset="0"/>
              </a:rPr>
              <a:t>20 </a:t>
            </a:r>
            <a:r>
              <a:rPr lang="en-US" sz="1800" dirty="0">
                <a:latin typeface="Gill Sans" charset="0"/>
              </a:rPr>
              <a:t>nm</a:t>
            </a:r>
          </a:p>
        </p:txBody>
      </p:sp>
      <p:sp>
        <p:nvSpPr>
          <p:cNvPr id="58" name="TextBox 10"/>
          <p:cNvSpPr txBox="1">
            <a:spLocks noChangeArrowheads="1"/>
          </p:cNvSpPr>
          <p:nvPr/>
        </p:nvSpPr>
        <p:spPr bwMode="auto">
          <a:xfrm>
            <a:off x="609600" y="5269371"/>
            <a:ext cx="1236248" cy="3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Gill Sans" charset="0"/>
              </a:rPr>
              <a:t>20 </a:t>
            </a:r>
            <a:r>
              <a:rPr lang="en-US" sz="1800" dirty="0">
                <a:latin typeface="Gill Sans" charset="0"/>
              </a:rPr>
              <a:t>nm</a:t>
            </a:r>
          </a:p>
        </p:txBody>
      </p:sp>
    </p:spTree>
    <p:extLst>
      <p:ext uri="{BB962C8B-B14F-4D97-AF65-F5344CB8AC3E}">
        <p14:creationId xmlns:p14="http://schemas.microsoft.com/office/powerpoint/2010/main" xmlns="" val="248926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9437"/>
          </a:xfrm>
        </p:spPr>
        <p:txBody>
          <a:bodyPr/>
          <a:lstStyle/>
          <a:p>
            <a:pPr eaLnBrk="1" hangingPunct="1"/>
            <a:r>
              <a:rPr lang="en-US" sz="2800" b="1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Super-Resolution Localization Microscopy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0" y="3917950"/>
            <a:ext cx="9144000" cy="2438400"/>
            <a:chOff x="0" y="3313643"/>
            <a:chExt cx="9144000" cy="2438400"/>
          </a:xfrm>
        </p:grpSpPr>
        <p:pic>
          <p:nvPicPr>
            <p:cNvPr id="3687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13643"/>
              <a:ext cx="9144000" cy="224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8" name="TextBox 4"/>
            <p:cNvSpPr txBox="1">
              <a:spLocks noChangeArrowheads="1"/>
            </p:cNvSpPr>
            <p:nvPr/>
          </p:nvSpPr>
          <p:spPr bwMode="auto">
            <a:xfrm>
              <a:off x="6477000" y="5447243"/>
              <a:ext cx="2667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400">
                  <a:latin typeface="Calibri" pitchFamily="34" charset="0"/>
                </a:rPr>
                <a:t>Huang, Annu. Rev. Biochem, 2009</a:t>
              </a:r>
            </a:p>
          </p:txBody>
        </p:sp>
      </p:grpSp>
      <p:sp>
        <p:nvSpPr>
          <p:cNvPr id="36867" name="TextBox 6"/>
          <p:cNvSpPr txBox="1">
            <a:spLocks noChangeArrowheads="1"/>
          </p:cNvSpPr>
          <p:nvPr/>
        </p:nvSpPr>
        <p:spPr bwMode="auto">
          <a:xfrm>
            <a:off x="6934200" y="3398838"/>
            <a:ext cx="2209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</a:rPr>
              <a:t>Bates, 2007 Science</a:t>
            </a:r>
          </a:p>
        </p:txBody>
      </p:sp>
      <p:sp>
        <p:nvSpPr>
          <p:cNvPr id="36868" name="TextBox 7"/>
          <p:cNvSpPr txBox="1">
            <a:spLocks noChangeArrowheads="1"/>
          </p:cNvSpPr>
          <p:nvPr/>
        </p:nvSpPr>
        <p:spPr bwMode="auto">
          <a:xfrm>
            <a:off x="1701800" y="2740025"/>
            <a:ext cx="7772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>
                <a:latin typeface="Gill Sans" charset="0"/>
              </a:rPr>
              <a:t>STORM:</a:t>
            </a:r>
            <a:r>
              <a:rPr lang="en-US" sz="2000">
                <a:latin typeface="Gill Sans" charset="0"/>
              </a:rPr>
              <a:t>  </a:t>
            </a:r>
            <a:r>
              <a:rPr lang="en-US" sz="2000" b="1">
                <a:latin typeface="Gill Sans" charset="0"/>
              </a:rPr>
              <a:t>ST</a:t>
            </a:r>
            <a:r>
              <a:rPr lang="en-US" sz="2000">
                <a:latin typeface="Gill Sans" charset="0"/>
              </a:rPr>
              <a:t>ochastic </a:t>
            </a:r>
            <a:r>
              <a:rPr lang="en-US" sz="2000" b="1">
                <a:latin typeface="Gill Sans" charset="0"/>
              </a:rPr>
              <a:t>O</a:t>
            </a:r>
            <a:r>
              <a:rPr lang="en-US" sz="2000">
                <a:latin typeface="Gill Sans" charset="0"/>
              </a:rPr>
              <a:t>ptical </a:t>
            </a:r>
            <a:r>
              <a:rPr lang="en-US" sz="2000" b="1">
                <a:latin typeface="Gill Sans" charset="0"/>
              </a:rPr>
              <a:t>R</a:t>
            </a:r>
            <a:r>
              <a:rPr lang="en-US" sz="2000">
                <a:latin typeface="Gill Sans" charset="0"/>
              </a:rPr>
              <a:t>econstruction </a:t>
            </a:r>
            <a:r>
              <a:rPr lang="en-US" sz="2000" b="1">
                <a:latin typeface="Gill Sans" charset="0"/>
              </a:rPr>
              <a:t>M</a:t>
            </a:r>
            <a:r>
              <a:rPr lang="en-US" sz="2000">
                <a:latin typeface="Gill Sans" charset="0"/>
              </a:rPr>
              <a:t>icroscopy </a:t>
            </a:r>
          </a:p>
          <a:p>
            <a:pPr algn="ctr" eaLnBrk="1" hangingPunct="1"/>
            <a:r>
              <a:rPr lang="en-US" sz="2000">
                <a:latin typeface="Gill Sans" charset="0"/>
              </a:rPr>
              <a:t>Using doubly labeled (Cy3-Cy5) Ab </a:t>
            </a:r>
          </a:p>
        </p:txBody>
      </p:sp>
      <p:sp>
        <p:nvSpPr>
          <p:cNvPr id="36871" name="TextBox 6"/>
          <p:cNvSpPr txBox="1">
            <a:spLocks noChangeArrowheads="1"/>
          </p:cNvSpPr>
          <p:nvPr/>
        </p:nvSpPr>
        <p:spPr bwMode="auto">
          <a:xfrm>
            <a:off x="6934200" y="2205038"/>
            <a:ext cx="2209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Gill Sans" charset="0"/>
              </a:rPr>
              <a:t>Betzig, 2006 Science</a:t>
            </a:r>
          </a:p>
        </p:txBody>
      </p:sp>
      <p:sp>
        <p:nvSpPr>
          <p:cNvPr id="36872" name="TextBox 7"/>
          <p:cNvSpPr txBox="1">
            <a:spLocks noChangeArrowheads="1"/>
          </p:cNvSpPr>
          <p:nvPr/>
        </p:nvSpPr>
        <p:spPr bwMode="auto">
          <a:xfrm>
            <a:off x="1592263" y="1474788"/>
            <a:ext cx="79248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>
                <a:latin typeface="Gill Sans" charset="0"/>
              </a:rPr>
              <a:t>PALM:</a:t>
            </a:r>
            <a:r>
              <a:rPr lang="en-US">
                <a:latin typeface="Gill Sans" charset="0"/>
              </a:rPr>
              <a:t> </a:t>
            </a:r>
            <a:r>
              <a:rPr lang="en-US" sz="2000" b="1">
                <a:latin typeface="Gill Sans" charset="0"/>
              </a:rPr>
              <a:t>P</a:t>
            </a:r>
            <a:r>
              <a:rPr lang="en-US" sz="2000">
                <a:latin typeface="Gill Sans" charset="0"/>
              </a:rPr>
              <a:t>hoto</a:t>
            </a:r>
            <a:r>
              <a:rPr lang="en-US" sz="2000" b="1">
                <a:latin typeface="Gill Sans" charset="0"/>
              </a:rPr>
              <a:t>A</a:t>
            </a:r>
            <a:r>
              <a:rPr lang="en-US" sz="2000">
                <a:latin typeface="Gill Sans" charset="0"/>
              </a:rPr>
              <a:t>ctivation </a:t>
            </a:r>
            <a:r>
              <a:rPr lang="en-US" sz="2000" b="1">
                <a:latin typeface="Gill Sans" charset="0"/>
              </a:rPr>
              <a:t>L</a:t>
            </a:r>
            <a:r>
              <a:rPr lang="en-US" sz="2000">
                <a:latin typeface="Gill Sans" charset="0"/>
              </a:rPr>
              <a:t>ocalization </a:t>
            </a:r>
            <a:r>
              <a:rPr lang="en-US" sz="2000" b="1">
                <a:latin typeface="Gill Sans" charset="0"/>
              </a:rPr>
              <a:t>M</a:t>
            </a:r>
            <a:r>
              <a:rPr lang="en-US" sz="2000">
                <a:latin typeface="Gill Sans" charset="0"/>
              </a:rPr>
              <a:t>icroscopy</a:t>
            </a:r>
          </a:p>
          <a:p>
            <a:pPr algn="ctr" eaLnBrk="1" hangingPunct="1"/>
            <a:r>
              <a:rPr lang="en-US" sz="2000">
                <a:latin typeface="Gill Sans" charset="0"/>
              </a:rPr>
              <a:t>Using fluorescence proteins (mEOS, etc) </a:t>
            </a:r>
          </a:p>
        </p:txBody>
      </p:sp>
      <p:sp>
        <p:nvSpPr>
          <p:cNvPr id="36873" name="TextBox 6"/>
          <p:cNvSpPr txBox="1">
            <a:spLocks noChangeArrowheads="1"/>
          </p:cNvSpPr>
          <p:nvPr/>
        </p:nvSpPr>
        <p:spPr bwMode="auto">
          <a:xfrm>
            <a:off x="0" y="1644650"/>
            <a:ext cx="2209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Gill Sans" charset="0"/>
              </a:rPr>
              <a:t>Using two lasers for interchangeable activation and excitation of probes</a:t>
            </a:r>
          </a:p>
        </p:txBody>
      </p:sp>
      <p:sp>
        <p:nvSpPr>
          <p:cNvPr id="1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511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50838" y="0"/>
            <a:ext cx="84423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>
                <a:latin typeface="Comic Sans MS" pitchFamily="66" charset="0"/>
                <a:ea typeface="+mn-ea"/>
                <a:cs typeface="+mn-cs"/>
              </a:rPr>
              <a:t>Molecular Organization </a:t>
            </a:r>
            <a:endParaRPr lang="en-US" sz="2800" b="1" dirty="0" smtClean="0">
              <a:latin typeface="Comic Sans MS" pitchFamily="66" charset="0"/>
              <a:ea typeface="+mn-ea"/>
              <a:cs typeface="+mn-cs"/>
            </a:endParaRPr>
          </a:p>
          <a:p>
            <a:pPr algn="ctr" eaLnBrk="1" hangingPunct="1">
              <a:defRPr/>
            </a:pPr>
            <a:r>
              <a:rPr lang="en-US" sz="2800" b="1" dirty="0" smtClean="0">
                <a:latin typeface="Comic Sans MS" pitchFamily="66" charset="0"/>
                <a:ea typeface="+mn-ea"/>
                <a:cs typeface="+mn-cs"/>
              </a:rPr>
              <a:t>of </a:t>
            </a:r>
            <a:r>
              <a:rPr lang="en-US" sz="2800" b="1" dirty="0">
                <a:latin typeface="Comic Sans MS" pitchFamily="66" charset="0"/>
                <a:ea typeface="+mn-ea"/>
                <a:cs typeface="+mn-cs"/>
              </a:rPr>
              <a:t>the Intercalated Disc</a:t>
            </a:r>
          </a:p>
        </p:txBody>
      </p:sp>
      <p:pic>
        <p:nvPicPr>
          <p:cNvPr id="16388" name="Picture 6" descr="1-s2.0-S1547527109002781-gr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1813" y="1538416"/>
            <a:ext cx="390525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1"/>
          <p:cNvSpPr txBox="1">
            <a:spLocks noChangeArrowheads="1"/>
          </p:cNvSpPr>
          <p:nvPr/>
        </p:nvSpPr>
        <p:spPr bwMode="auto">
          <a:xfrm>
            <a:off x="754063" y="4267200"/>
            <a:ext cx="3132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 err="1">
                <a:latin typeface="Gill Sans" charset="0"/>
              </a:rPr>
              <a:t>Saffitz</a:t>
            </a:r>
            <a:r>
              <a:rPr lang="en-US" sz="1800" dirty="0">
                <a:latin typeface="Gill Sans" charset="0"/>
              </a:rPr>
              <a:t>, Heart Rhythm (2009) </a:t>
            </a:r>
          </a:p>
        </p:txBody>
      </p:sp>
      <p:pic>
        <p:nvPicPr>
          <p:cNvPr id="16390" name="Picture 8" descr="8254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8825" y="1308228"/>
            <a:ext cx="4246563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490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50838" y="0"/>
            <a:ext cx="84423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>
                <a:latin typeface="Comic Sans MS" pitchFamily="66" charset="0"/>
                <a:ea typeface="+mn-ea"/>
                <a:cs typeface="+mn-cs"/>
              </a:rPr>
              <a:t>Molecular </a:t>
            </a:r>
            <a:r>
              <a:rPr lang="en-US" sz="2800" b="1" dirty="0" smtClean="0">
                <a:latin typeface="Comic Sans MS" pitchFamily="66" charset="0"/>
                <a:ea typeface="+mn-ea"/>
                <a:cs typeface="+mn-cs"/>
              </a:rPr>
              <a:t>Organization</a:t>
            </a:r>
          </a:p>
          <a:p>
            <a:pPr algn="ctr" eaLnBrk="1" hangingPunct="1">
              <a:defRPr/>
            </a:pPr>
            <a:r>
              <a:rPr lang="en-US" sz="2800" b="1" dirty="0" smtClean="0">
                <a:latin typeface="Comic Sans MS" pitchFamily="66" charset="0"/>
                <a:ea typeface="+mn-ea"/>
                <a:cs typeface="+mn-cs"/>
              </a:rPr>
              <a:t>of </a:t>
            </a:r>
            <a:r>
              <a:rPr lang="en-US" sz="2800" b="1" dirty="0">
                <a:latin typeface="Comic Sans MS" pitchFamily="66" charset="0"/>
                <a:ea typeface="+mn-ea"/>
                <a:cs typeface="+mn-cs"/>
              </a:rPr>
              <a:t>the Intercalated Disc</a:t>
            </a:r>
          </a:p>
        </p:txBody>
      </p:sp>
      <p:pic>
        <p:nvPicPr>
          <p:cNvPr id="18436" name="Picture 8" descr="8254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8825" y="1828800"/>
            <a:ext cx="4246563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9"/>
          <p:cNvSpPr txBox="1">
            <a:spLocks noChangeArrowheads="1"/>
          </p:cNvSpPr>
          <p:nvPr/>
        </p:nvSpPr>
        <p:spPr bwMode="auto">
          <a:xfrm>
            <a:off x="1674813" y="4095750"/>
            <a:ext cx="21859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Gill Sans" charset="0"/>
              </a:rPr>
              <a:t>Connexin43 (Cx43) </a:t>
            </a:r>
          </a:p>
          <a:p>
            <a:pPr eaLnBrk="1" hangingPunct="1"/>
            <a:r>
              <a:rPr lang="en-US" sz="1800">
                <a:latin typeface="Gill Sans" charset="0"/>
              </a:rPr>
              <a:t>Gap junctions </a:t>
            </a:r>
          </a:p>
        </p:txBody>
      </p:sp>
      <p:sp>
        <p:nvSpPr>
          <p:cNvPr id="18438" name="TextBox 10"/>
          <p:cNvSpPr txBox="1">
            <a:spLocks noChangeArrowheads="1"/>
          </p:cNvSpPr>
          <p:nvPr/>
        </p:nvSpPr>
        <p:spPr bwMode="auto">
          <a:xfrm>
            <a:off x="1674813" y="2613025"/>
            <a:ext cx="24272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Gill Sans" charset="0"/>
              </a:rPr>
              <a:t>Plakophilin-2 (PKP2) Desmosome</a:t>
            </a:r>
          </a:p>
        </p:txBody>
      </p:sp>
      <p:sp>
        <p:nvSpPr>
          <p:cNvPr id="3" name="Pentagon 2"/>
          <p:cNvSpPr>
            <a:spLocks noChangeArrowheads="1"/>
          </p:cNvSpPr>
          <p:nvPr/>
        </p:nvSpPr>
        <p:spPr bwMode="auto">
          <a:xfrm rot="614931">
            <a:off x="1485900" y="2527300"/>
            <a:ext cx="3082925" cy="1168400"/>
          </a:xfrm>
          <a:prstGeom prst="homePlate">
            <a:avLst>
              <a:gd name="adj" fmla="val 73917"/>
            </a:avLst>
          </a:prstGeom>
          <a:noFill/>
          <a:ln w="9525">
            <a:solidFill>
              <a:srgbClr val="26262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3" name="Pentagon 12"/>
          <p:cNvSpPr>
            <a:spLocks noChangeArrowheads="1"/>
          </p:cNvSpPr>
          <p:nvPr/>
        </p:nvSpPr>
        <p:spPr bwMode="auto">
          <a:xfrm rot="-234925">
            <a:off x="1558925" y="3894138"/>
            <a:ext cx="3082925" cy="1168400"/>
          </a:xfrm>
          <a:prstGeom prst="homePlate">
            <a:avLst>
              <a:gd name="adj" fmla="val 73917"/>
            </a:avLst>
          </a:prstGeom>
          <a:noFill/>
          <a:ln w="9525">
            <a:solidFill>
              <a:srgbClr val="26262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350838" y="5613400"/>
            <a:ext cx="8442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charset="0"/>
              </a:rPr>
              <a:t>What is the interaction map of ID proteins?</a:t>
            </a:r>
          </a:p>
        </p:txBody>
      </p:sp>
      <p:sp>
        <p:nvSpPr>
          <p:cNvPr id="15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248400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+mn-lt"/>
              </a:rPr>
              <a:t>Agullo-Pascual</a:t>
            </a:r>
            <a:r>
              <a:rPr lang="en-US" sz="1200" dirty="0">
                <a:latin typeface="+mn-lt"/>
              </a:rPr>
              <a:t> E, Reid DA, Keegan S, Sidhu M, </a:t>
            </a:r>
            <a:r>
              <a:rPr lang="en-US" sz="1200" dirty="0" err="1">
                <a:latin typeface="+mn-lt"/>
              </a:rPr>
              <a:t>Fenyö</a:t>
            </a:r>
            <a:r>
              <a:rPr lang="en-US" sz="1200" dirty="0">
                <a:latin typeface="+mn-lt"/>
              </a:rPr>
              <a:t> D, Rothenberg E, Delmar M. "Super-resolution fluorescence microscopy of the cardiac </a:t>
            </a:r>
            <a:r>
              <a:rPr lang="en-US" sz="1200" dirty="0" err="1">
                <a:latin typeface="+mn-lt"/>
              </a:rPr>
              <a:t>connexome</a:t>
            </a:r>
            <a:r>
              <a:rPr lang="en-US" sz="1200" dirty="0">
                <a:latin typeface="+mn-lt"/>
              </a:rPr>
              <a:t> reveals plakophilin-2 inside the connexin43 </a:t>
            </a:r>
            <a:r>
              <a:rPr lang="en-US" sz="1200" dirty="0" smtClean="0">
                <a:latin typeface="+mn-lt"/>
              </a:rPr>
              <a:t>plaque“, </a:t>
            </a:r>
            <a:r>
              <a:rPr lang="en-US" sz="1200" dirty="0" err="1" smtClean="0">
                <a:latin typeface="+mn-lt"/>
              </a:rPr>
              <a:t>Cardiovasc</a:t>
            </a:r>
            <a:r>
              <a:rPr lang="en-US" sz="1200" dirty="0" smtClean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Res. 2013</a:t>
            </a:r>
          </a:p>
        </p:txBody>
      </p:sp>
    </p:spTree>
    <p:extLst>
      <p:ext uri="{BB962C8B-B14F-4D97-AF65-F5344CB8AC3E}">
        <p14:creationId xmlns:p14="http://schemas.microsoft.com/office/powerpoint/2010/main" xmlns="" val="286006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Box 20"/>
          <p:cNvSpPr txBox="1">
            <a:spLocks noChangeArrowheads="1"/>
          </p:cNvSpPr>
          <p:nvPr/>
        </p:nvSpPr>
        <p:spPr bwMode="auto">
          <a:xfrm>
            <a:off x="1712913" y="0"/>
            <a:ext cx="6143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>
                <a:latin typeface="Comic Sans MS" pitchFamily="66" charset="0"/>
                <a:ea typeface="+mn-ea"/>
              </a:rPr>
              <a:t>Regular Microscopy v. </a:t>
            </a:r>
            <a:endParaRPr lang="en-US" sz="2800" b="1" dirty="0" smtClean="0">
              <a:latin typeface="Comic Sans MS" pitchFamily="66" charset="0"/>
              <a:ea typeface="+mn-ea"/>
            </a:endParaRPr>
          </a:p>
          <a:p>
            <a:pPr algn="ctr" eaLnBrk="1" hangingPunct="1"/>
            <a:r>
              <a:rPr lang="en-US" sz="2800" b="1" dirty="0" smtClean="0">
                <a:latin typeface="Comic Sans MS" pitchFamily="66" charset="0"/>
                <a:ea typeface="+mn-ea"/>
              </a:rPr>
              <a:t>Super-Resolution</a:t>
            </a:r>
            <a:endParaRPr lang="en-US" sz="2800" b="1" dirty="0">
              <a:latin typeface="Comic Sans MS" pitchFamily="66" charset="0"/>
              <a:ea typeface="+mn-ea"/>
            </a:endParaRPr>
          </a:p>
        </p:txBody>
      </p:sp>
      <p:pic>
        <p:nvPicPr>
          <p:cNvPr id="430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546225"/>
            <a:ext cx="501173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555750"/>
            <a:ext cx="502602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13"/>
          <p:cNvSpPr txBox="1">
            <a:spLocks noChangeArrowheads="1"/>
          </p:cNvSpPr>
          <p:nvPr/>
        </p:nvSpPr>
        <p:spPr bwMode="auto">
          <a:xfrm>
            <a:off x="439738" y="1897063"/>
            <a:ext cx="111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CC00"/>
                </a:solidFill>
                <a:latin typeface="Gill Sans" charset="0"/>
              </a:rPr>
              <a:t>Cx43</a:t>
            </a:r>
          </a:p>
        </p:txBody>
      </p:sp>
      <p:sp>
        <p:nvSpPr>
          <p:cNvPr id="43015" name="TextBox 14"/>
          <p:cNvSpPr txBox="1">
            <a:spLocks noChangeArrowheads="1"/>
          </p:cNvSpPr>
          <p:nvPr/>
        </p:nvSpPr>
        <p:spPr bwMode="auto">
          <a:xfrm>
            <a:off x="406400" y="2417763"/>
            <a:ext cx="111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>
                <a:solidFill>
                  <a:srgbClr val="B247C7"/>
                </a:solidFill>
                <a:latin typeface="Gill Sans" charset="0"/>
              </a:rPr>
              <a:t>PKP2</a:t>
            </a:r>
          </a:p>
        </p:txBody>
      </p:sp>
      <p:sp>
        <p:nvSpPr>
          <p:cNvPr id="11" name="Line 88"/>
          <p:cNvSpPr>
            <a:spLocks noChangeShapeType="1"/>
          </p:cNvSpPr>
          <p:nvPr/>
        </p:nvSpPr>
        <p:spPr bwMode="auto">
          <a:xfrm>
            <a:off x="609600" y="990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747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88"/>
          <p:cNvSpPr>
            <a:spLocks noChangeShapeType="1"/>
          </p:cNvSpPr>
          <p:nvPr/>
        </p:nvSpPr>
        <p:spPr bwMode="auto">
          <a:xfrm>
            <a:off x="609600" y="990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403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546225"/>
            <a:ext cx="501173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555750"/>
            <a:ext cx="502602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002" b="52991"/>
          <a:stretch>
            <a:fillRect/>
          </a:stretch>
        </p:blipFill>
        <p:spPr bwMode="auto">
          <a:xfrm>
            <a:off x="2124075" y="1555750"/>
            <a:ext cx="3768725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Box 12"/>
          <p:cNvSpPr txBox="1">
            <a:spLocks noChangeArrowheads="1"/>
          </p:cNvSpPr>
          <p:nvPr/>
        </p:nvSpPr>
        <p:spPr bwMode="auto">
          <a:xfrm>
            <a:off x="439738" y="1897063"/>
            <a:ext cx="111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CC00"/>
                </a:solidFill>
                <a:latin typeface="Gill Sans" charset="0"/>
              </a:rPr>
              <a:t>Cx43</a:t>
            </a:r>
          </a:p>
        </p:txBody>
      </p:sp>
      <p:sp>
        <p:nvSpPr>
          <p:cNvPr id="44040" name="TextBox 13"/>
          <p:cNvSpPr txBox="1">
            <a:spLocks noChangeArrowheads="1"/>
          </p:cNvSpPr>
          <p:nvPr/>
        </p:nvSpPr>
        <p:spPr bwMode="auto">
          <a:xfrm>
            <a:off x="406400" y="2417763"/>
            <a:ext cx="111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>
                <a:solidFill>
                  <a:srgbClr val="B247C7"/>
                </a:solidFill>
                <a:latin typeface="Gill Sans" charset="0"/>
              </a:rPr>
              <a:t>PKP2</a:t>
            </a:r>
          </a:p>
        </p:txBody>
      </p:sp>
      <p:sp>
        <p:nvSpPr>
          <p:cNvPr id="13" name="TextBox 20"/>
          <p:cNvSpPr txBox="1">
            <a:spLocks noChangeArrowheads="1"/>
          </p:cNvSpPr>
          <p:nvPr/>
        </p:nvSpPr>
        <p:spPr bwMode="auto">
          <a:xfrm>
            <a:off x="1712913" y="0"/>
            <a:ext cx="6143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>
                <a:latin typeface="Comic Sans MS" pitchFamily="66" charset="0"/>
                <a:ea typeface="+mn-ea"/>
              </a:rPr>
              <a:t>Regular Microscopy v. </a:t>
            </a:r>
            <a:endParaRPr lang="en-US" sz="2800" b="1" dirty="0" smtClean="0">
              <a:latin typeface="Comic Sans MS" pitchFamily="66" charset="0"/>
              <a:ea typeface="+mn-ea"/>
            </a:endParaRPr>
          </a:p>
          <a:p>
            <a:pPr algn="ctr" eaLnBrk="1" hangingPunct="1"/>
            <a:r>
              <a:rPr lang="en-US" sz="2800" b="1" dirty="0" smtClean="0">
                <a:latin typeface="Comic Sans MS" pitchFamily="66" charset="0"/>
                <a:ea typeface="+mn-ea"/>
              </a:rPr>
              <a:t>Super-Resolution</a:t>
            </a:r>
            <a:endParaRPr lang="en-US" sz="2800" b="1" dirty="0">
              <a:latin typeface="Comic Sans MS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6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1" descr="figure 1.1 cop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038" t="25296" r="47963" b="52274"/>
          <a:stretch>
            <a:fillRect/>
          </a:stretch>
        </p:blipFill>
        <p:spPr bwMode="auto">
          <a:xfrm>
            <a:off x="1409700" y="1701800"/>
            <a:ext cx="30194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12" descr="figure 1.1 cop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89" t="25572" r="81679" b="53105"/>
          <a:stretch>
            <a:fillRect/>
          </a:stretch>
        </p:blipFill>
        <p:spPr bwMode="auto">
          <a:xfrm>
            <a:off x="5411788" y="1776413"/>
            <a:ext cx="2905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figure 1.1 cop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980" t="25572" r="65926" b="53105"/>
          <a:stretch>
            <a:fillRect/>
          </a:stretch>
        </p:blipFill>
        <p:spPr bwMode="auto">
          <a:xfrm>
            <a:off x="5278438" y="1776413"/>
            <a:ext cx="303847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figure 1.1 cop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222" t="25296" r="32407" b="52274"/>
          <a:stretch>
            <a:fillRect/>
          </a:stretch>
        </p:blipFill>
        <p:spPr bwMode="auto">
          <a:xfrm>
            <a:off x="1335088" y="1711325"/>
            <a:ext cx="30940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TextBox 19"/>
          <p:cNvSpPr txBox="1">
            <a:spLocks noChangeArrowheads="1"/>
          </p:cNvSpPr>
          <p:nvPr/>
        </p:nvSpPr>
        <p:spPr bwMode="auto">
          <a:xfrm>
            <a:off x="33338" y="5726113"/>
            <a:ext cx="111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CC00"/>
                </a:solidFill>
                <a:latin typeface="Gill Sans" charset="0"/>
              </a:rPr>
              <a:t>Cx43</a:t>
            </a:r>
          </a:p>
        </p:txBody>
      </p:sp>
      <p:sp>
        <p:nvSpPr>
          <p:cNvPr id="45065" name="TextBox 20"/>
          <p:cNvSpPr txBox="1">
            <a:spLocks noChangeArrowheads="1"/>
          </p:cNvSpPr>
          <p:nvPr/>
        </p:nvSpPr>
        <p:spPr bwMode="auto">
          <a:xfrm>
            <a:off x="0" y="6248400"/>
            <a:ext cx="111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>
                <a:solidFill>
                  <a:srgbClr val="B247C7"/>
                </a:solidFill>
                <a:latin typeface="Gill Sans" charset="0"/>
              </a:rPr>
              <a:t>PKP2</a:t>
            </a: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1712913" y="0"/>
            <a:ext cx="6143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>
                <a:latin typeface="Comic Sans MS" pitchFamily="66" charset="0"/>
                <a:ea typeface="+mn-ea"/>
              </a:rPr>
              <a:t>Regular Microscopy v. </a:t>
            </a:r>
            <a:endParaRPr lang="en-US" sz="2800" b="1" dirty="0" smtClean="0">
              <a:latin typeface="Comic Sans MS" pitchFamily="66" charset="0"/>
              <a:ea typeface="+mn-ea"/>
            </a:endParaRPr>
          </a:p>
          <a:p>
            <a:pPr algn="ctr" eaLnBrk="1" hangingPunct="1"/>
            <a:r>
              <a:rPr lang="en-US" sz="2800" b="1" dirty="0" smtClean="0">
                <a:latin typeface="Comic Sans MS" pitchFamily="66" charset="0"/>
                <a:ea typeface="+mn-ea"/>
              </a:rPr>
              <a:t>Super-Resolution</a:t>
            </a:r>
            <a:endParaRPr lang="en-US" sz="2800" b="1" dirty="0">
              <a:latin typeface="Comic Sans MS" pitchFamily="66" charset="0"/>
              <a:ea typeface="+mn-ea"/>
            </a:endParaRPr>
          </a:p>
        </p:txBody>
      </p:sp>
      <p:sp>
        <p:nvSpPr>
          <p:cNvPr id="17" name="Line 88"/>
          <p:cNvSpPr>
            <a:spLocks noChangeShapeType="1"/>
          </p:cNvSpPr>
          <p:nvPr/>
        </p:nvSpPr>
        <p:spPr bwMode="auto">
          <a:xfrm>
            <a:off x="609600" y="990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716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 smtClean="0">
                <a:latin typeface="Comic Sans MS" pitchFamily="66" charset="0"/>
              </a:rPr>
              <a:t>What </a:t>
            </a:r>
            <a:r>
              <a:rPr lang="en-US" sz="2800" b="1" dirty="0">
                <a:latin typeface="Comic Sans MS" pitchFamily="66" charset="0"/>
              </a:rPr>
              <a:t>D</a:t>
            </a:r>
            <a:r>
              <a:rPr lang="en-US" sz="2800" b="1" dirty="0" smtClean="0">
                <a:latin typeface="Comic Sans MS" pitchFamily="66" charset="0"/>
              </a:rPr>
              <a:t>o </a:t>
            </a:r>
            <a:r>
              <a:rPr lang="en-US" sz="2800" b="1" dirty="0">
                <a:latin typeface="Comic Sans MS" pitchFamily="66" charset="0"/>
              </a:rPr>
              <a:t>W</a:t>
            </a:r>
            <a:r>
              <a:rPr lang="en-US" sz="2800" b="1" dirty="0" smtClean="0">
                <a:latin typeface="Comic Sans MS" pitchFamily="66" charset="0"/>
              </a:rPr>
              <a:t>e Mean by </a:t>
            </a:r>
            <a:r>
              <a:rPr lang="en-US" sz="2800" b="1" dirty="0" err="1">
                <a:latin typeface="Comic Sans MS" pitchFamily="66" charset="0"/>
              </a:rPr>
              <a:t>C</a:t>
            </a:r>
            <a:r>
              <a:rPr lang="en-US" sz="2800" b="1" dirty="0" err="1" smtClean="0">
                <a:latin typeface="Comic Sans MS" pitchFamily="66" charset="0"/>
              </a:rPr>
              <a:t>olocalization</a:t>
            </a:r>
            <a:r>
              <a:rPr lang="en-US" sz="2800" b="1" dirty="0" smtClean="0">
                <a:latin typeface="Comic Sans MS" pitchFamily="66" charset="0"/>
              </a:rPr>
              <a:t>?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7" descr="ap_apple_store_shoppers_mi_121113_w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90600"/>
            <a:ext cx="419857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fenyo\Desktop\images (3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4232" y="3747435"/>
            <a:ext cx="422847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4289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Analysis of Non-Covalent Protein Complexes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2274" name="Picture 2" descr="C:\Users\fenyo\Desktop\ar-2007-00218q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564505"/>
            <a:ext cx="4114800" cy="629349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477000" y="6581001"/>
            <a:ext cx="264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Taverner et al., Acc Chem Res 2008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918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1" descr="figure 8.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6461" b="35733"/>
          <a:stretch>
            <a:fillRect/>
          </a:stretch>
        </p:blipFill>
        <p:spPr bwMode="auto">
          <a:xfrm>
            <a:off x="2152650" y="3208338"/>
            <a:ext cx="1741488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20"/>
          <p:cNvSpPr txBox="1">
            <a:spLocks noChangeArrowheads="1"/>
          </p:cNvSpPr>
          <p:nvPr/>
        </p:nvSpPr>
        <p:spPr bwMode="auto">
          <a:xfrm>
            <a:off x="1187450" y="0"/>
            <a:ext cx="6821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>
                <a:latin typeface="Comic Sans MS" pitchFamily="66" charset="0"/>
                <a:ea typeface="+mn-ea"/>
              </a:rPr>
              <a:t>Characterization of Cx43 Clusters</a:t>
            </a:r>
          </a:p>
        </p:txBody>
      </p:sp>
      <p:pic>
        <p:nvPicPr>
          <p:cNvPr id="49157" name="Picture 14" descr="figure 2 copy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450" r="35777" b="50050"/>
          <a:stretch>
            <a:fillRect/>
          </a:stretch>
        </p:blipFill>
        <p:spPr bwMode="auto">
          <a:xfrm>
            <a:off x="585788" y="2838450"/>
            <a:ext cx="356235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16" descr="figure 2 copy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62" r="68829" b="56863"/>
          <a:stretch>
            <a:fillRect/>
          </a:stretch>
        </p:blipFill>
        <p:spPr bwMode="auto">
          <a:xfrm>
            <a:off x="2749550" y="1189038"/>
            <a:ext cx="2371725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17" descr="figure 2 copy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524" b="50050"/>
          <a:stretch>
            <a:fillRect/>
          </a:stretch>
        </p:blipFill>
        <p:spPr bwMode="auto">
          <a:xfrm>
            <a:off x="4405313" y="2838450"/>
            <a:ext cx="400685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TextBox 4"/>
          <p:cNvSpPr txBox="1">
            <a:spLocks noChangeArrowheads="1"/>
          </p:cNvSpPr>
          <p:nvPr/>
        </p:nvSpPr>
        <p:spPr bwMode="auto">
          <a:xfrm>
            <a:off x="947738" y="5730875"/>
            <a:ext cx="3324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Gill Sans" charset="0"/>
              </a:rPr>
              <a:t>Two distinct size populations corresponding to hemi-channels  and full channels.  </a:t>
            </a:r>
          </a:p>
        </p:txBody>
      </p:sp>
      <p:sp>
        <p:nvSpPr>
          <p:cNvPr id="49161" name="TextBox 19"/>
          <p:cNvSpPr txBox="1">
            <a:spLocks noChangeArrowheads="1"/>
          </p:cNvSpPr>
          <p:nvPr/>
        </p:nvSpPr>
        <p:spPr bwMode="auto">
          <a:xfrm>
            <a:off x="5278438" y="5915025"/>
            <a:ext cx="247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Gill Sans" charset="0"/>
              </a:rPr>
              <a:t>Predominantly circular</a:t>
            </a:r>
          </a:p>
        </p:txBody>
      </p:sp>
      <p:sp>
        <p:nvSpPr>
          <p:cNvPr id="49162" name="TextBox 20"/>
          <p:cNvSpPr txBox="1">
            <a:spLocks noChangeArrowheads="1"/>
          </p:cNvSpPr>
          <p:nvPr/>
        </p:nvSpPr>
        <p:spPr bwMode="auto">
          <a:xfrm>
            <a:off x="1125538" y="1595438"/>
            <a:ext cx="2165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Gill Sans" charset="0"/>
              </a:rPr>
              <a:t>Scale =200 nm</a:t>
            </a:r>
          </a:p>
        </p:txBody>
      </p:sp>
      <p:sp>
        <p:nvSpPr>
          <p:cNvPr id="1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718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Box 20"/>
          <p:cNvSpPr txBox="1">
            <a:spLocks noChangeArrowheads="1"/>
          </p:cNvSpPr>
          <p:nvPr/>
        </p:nvSpPr>
        <p:spPr bwMode="auto">
          <a:xfrm>
            <a:off x="1187450" y="0"/>
            <a:ext cx="6821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>
                <a:latin typeface="Comic Sans MS" pitchFamily="66" charset="0"/>
                <a:ea typeface="+mn-ea"/>
              </a:rPr>
              <a:t>Cx43-PKP2 Overlap Analysis</a:t>
            </a:r>
          </a:p>
        </p:txBody>
      </p:sp>
      <p:pic>
        <p:nvPicPr>
          <p:cNvPr id="51204" name="Picture 1" descr="figure 4 copy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93" t="61188"/>
          <a:stretch>
            <a:fillRect/>
          </a:stretch>
        </p:blipFill>
        <p:spPr bwMode="auto">
          <a:xfrm>
            <a:off x="1457325" y="1752600"/>
            <a:ext cx="65532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14"/>
          <p:cNvSpPr txBox="1">
            <a:spLocks noChangeArrowheads="1"/>
          </p:cNvSpPr>
          <p:nvPr/>
        </p:nvSpPr>
        <p:spPr bwMode="auto">
          <a:xfrm>
            <a:off x="1206500" y="5943600"/>
            <a:ext cx="5524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Gill Sans" charset="0"/>
              </a:rPr>
              <a:t>A correlation between overlap and Cx43 cluster area</a:t>
            </a:r>
          </a:p>
        </p:txBody>
      </p:sp>
      <p:sp>
        <p:nvSpPr>
          <p:cNvPr id="51206" name="TextBox 4"/>
          <p:cNvSpPr txBox="1">
            <a:spLocks noChangeArrowheads="1"/>
          </p:cNvSpPr>
          <p:nvPr/>
        </p:nvSpPr>
        <p:spPr bwMode="auto">
          <a:xfrm rot="-2352983">
            <a:off x="4257675" y="2532063"/>
            <a:ext cx="1527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90"/>
                </a:solidFill>
                <a:latin typeface="Gill Sans" charset="0"/>
              </a:rPr>
              <a:t>100% overlap</a:t>
            </a:r>
          </a:p>
        </p:txBody>
      </p:sp>
      <p:sp>
        <p:nvSpPr>
          <p:cNvPr id="51207" name="TextBox 16"/>
          <p:cNvSpPr txBox="1">
            <a:spLocks noChangeArrowheads="1"/>
          </p:cNvSpPr>
          <p:nvPr/>
        </p:nvSpPr>
        <p:spPr bwMode="auto">
          <a:xfrm rot="-1340804">
            <a:off x="4764088" y="3727450"/>
            <a:ext cx="1525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000090"/>
                </a:solidFill>
                <a:latin typeface="Gill Sans" charset="0"/>
              </a:rPr>
              <a:t>50% overlap</a:t>
            </a:r>
          </a:p>
        </p:txBody>
      </p:sp>
      <p:sp>
        <p:nvSpPr>
          <p:cNvPr id="51208" name="TextBox 7"/>
          <p:cNvSpPr txBox="1">
            <a:spLocks noChangeArrowheads="1"/>
          </p:cNvSpPr>
          <p:nvPr/>
        </p:nvSpPr>
        <p:spPr bwMode="auto">
          <a:xfrm>
            <a:off x="2827338" y="5199063"/>
            <a:ext cx="830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b="1" dirty="0"/>
              <a:t>Cx43</a:t>
            </a:r>
          </a:p>
        </p:txBody>
      </p:sp>
      <p:sp>
        <p:nvSpPr>
          <p:cNvPr id="12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895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>
            <a:spLocks noChangeArrowheads="1"/>
          </p:cNvSpPr>
          <p:nvPr/>
        </p:nvSpPr>
        <p:spPr bwMode="auto">
          <a:xfrm>
            <a:off x="3657600" y="3281363"/>
            <a:ext cx="1757362" cy="681037"/>
          </a:xfrm>
          <a:prstGeom prst="downArrow">
            <a:avLst>
              <a:gd name="adj1" fmla="val 65417"/>
              <a:gd name="adj2" fmla="val 47514"/>
            </a:avLst>
          </a:prstGeom>
          <a:noFill/>
          <a:ln w="9525">
            <a:solidFill>
              <a:srgbClr val="4A452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6" name="TextBox 20"/>
          <p:cNvSpPr txBox="1">
            <a:spLocks noChangeArrowheads="1"/>
          </p:cNvSpPr>
          <p:nvPr/>
        </p:nvSpPr>
        <p:spPr bwMode="auto">
          <a:xfrm>
            <a:off x="1187450" y="0"/>
            <a:ext cx="6821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>
                <a:latin typeface="Comic Sans MS" pitchFamily="66" charset="0"/>
                <a:ea typeface="+mn-ea"/>
              </a:rPr>
              <a:t>Effect </a:t>
            </a:r>
            <a:r>
              <a:rPr lang="en-US" sz="2800" b="1" dirty="0" err="1">
                <a:latin typeface="Comic Sans MS" pitchFamily="66" charset="0"/>
                <a:ea typeface="+mn-ea"/>
              </a:rPr>
              <a:t>AnkG</a:t>
            </a:r>
            <a:r>
              <a:rPr lang="en-US" sz="2800" b="1" dirty="0">
                <a:latin typeface="Comic Sans MS" pitchFamily="66" charset="0"/>
                <a:ea typeface="+mn-ea"/>
              </a:rPr>
              <a:t> Silencing on Cx43</a:t>
            </a:r>
          </a:p>
        </p:txBody>
      </p:sp>
      <p:pic>
        <p:nvPicPr>
          <p:cNvPr id="54277" name="Picture 3" descr="figure 5 copy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315"/>
          <a:stretch>
            <a:fillRect/>
          </a:stretch>
        </p:blipFill>
        <p:spPr bwMode="auto">
          <a:xfrm>
            <a:off x="533400" y="3898900"/>
            <a:ext cx="523875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13" descr="figure 2 copy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450" b="50050"/>
          <a:stretch>
            <a:fillRect/>
          </a:stretch>
        </p:blipFill>
        <p:spPr bwMode="auto">
          <a:xfrm>
            <a:off x="603250" y="1276350"/>
            <a:ext cx="5219700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Box 15"/>
          <p:cNvSpPr txBox="1">
            <a:spLocks noChangeArrowheads="1"/>
          </p:cNvSpPr>
          <p:nvPr/>
        </p:nvSpPr>
        <p:spPr bwMode="auto">
          <a:xfrm>
            <a:off x="628650" y="5989638"/>
            <a:ext cx="8228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latin typeface="Gill Sans" charset="0"/>
              </a:rPr>
              <a:t>AnkG silencing results in increase of Cx43 cluster size and loss of circularity.  </a:t>
            </a:r>
          </a:p>
        </p:txBody>
      </p:sp>
      <p:sp>
        <p:nvSpPr>
          <p:cNvPr id="54280" name="TextBox 19"/>
          <p:cNvSpPr txBox="1">
            <a:spLocks noChangeArrowheads="1"/>
          </p:cNvSpPr>
          <p:nvPr/>
        </p:nvSpPr>
        <p:spPr bwMode="auto">
          <a:xfrm>
            <a:off x="3979862" y="3254375"/>
            <a:ext cx="1265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Gill Sans" charset="0"/>
              </a:rPr>
              <a:t>AnkG Sil</a:t>
            </a:r>
          </a:p>
        </p:txBody>
      </p:sp>
      <p:pic>
        <p:nvPicPr>
          <p:cNvPr id="12" name="Picture 11" descr="figure 6 copy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962400"/>
            <a:ext cx="3568653" cy="195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 descr="figure 4 copy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93" t="61188"/>
          <a:stretch>
            <a:fillRect/>
          </a:stretch>
        </p:blipFill>
        <p:spPr bwMode="auto">
          <a:xfrm>
            <a:off x="5547360" y="1303782"/>
            <a:ext cx="32766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95600" y="1303782"/>
            <a:ext cx="317500" cy="4488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83992" y="3783711"/>
            <a:ext cx="317500" cy="4488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4414" y="3711702"/>
            <a:ext cx="317500" cy="4488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 rot="-2352983">
            <a:off x="6899665" y="1432205"/>
            <a:ext cx="15271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90"/>
                </a:solidFill>
                <a:latin typeface="Gill Sans" charset="0"/>
              </a:rPr>
              <a:t>100% overlap</a:t>
            </a:r>
          </a:p>
        </p:txBody>
      </p:sp>
      <p:sp>
        <p:nvSpPr>
          <p:cNvPr id="18" name="TextBox 16"/>
          <p:cNvSpPr txBox="1">
            <a:spLocks noChangeArrowheads="1"/>
          </p:cNvSpPr>
          <p:nvPr/>
        </p:nvSpPr>
        <p:spPr bwMode="auto">
          <a:xfrm rot="-1340804">
            <a:off x="7109313" y="1975332"/>
            <a:ext cx="15255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90"/>
                </a:solidFill>
                <a:latin typeface="Gill Sans" charset="0"/>
              </a:rPr>
              <a:t>50% overlap</a:t>
            </a:r>
          </a:p>
        </p:txBody>
      </p:sp>
      <p:sp>
        <p:nvSpPr>
          <p:cNvPr id="19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978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Box 20"/>
          <p:cNvSpPr txBox="1">
            <a:spLocks noChangeArrowheads="1"/>
          </p:cNvSpPr>
          <p:nvPr/>
        </p:nvSpPr>
        <p:spPr bwMode="auto">
          <a:xfrm>
            <a:off x="1187450" y="-76200"/>
            <a:ext cx="6821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 smtClean="0">
                <a:latin typeface="Comic Sans MS" pitchFamily="66" charset="0"/>
                <a:ea typeface="+mn-ea"/>
              </a:rPr>
              <a:t>Monte-Carlo Simulations</a:t>
            </a:r>
            <a:endParaRPr lang="en-US" sz="2800" b="1" dirty="0">
              <a:latin typeface="Comic Sans MS" pitchFamily="66" charset="0"/>
              <a:ea typeface="+mn-ea"/>
            </a:endParaRPr>
          </a:p>
        </p:txBody>
      </p:sp>
      <p:sp>
        <p:nvSpPr>
          <p:cNvPr id="14" name="Line 88"/>
          <p:cNvSpPr>
            <a:spLocks noChangeShapeType="1"/>
          </p:cNvSpPr>
          <p:nvPr/>
        </p:nvSpPr>
        <p:spPr bwMode="auto">
          <a:xfrm>
            <a:off x="609600" y="3810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2" descr="D:\Dropbox\FenyoLab\Projects\Rothenberg\Delmar\data\Simulation 3\30000x2000 box (15 Cx43, 60 PKP2)\images\3_UNT_shRNA_2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84960"/>
            <a:ext cx="731520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Dropbox\FenyoLab\Projects\Rothenberg\Delmar\data\Simulation 3\30000x2000 box (15 Cx43, 60 PKP2)\images\1_UNT_shRNA_2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03120"/>
            <a:ext cx="731520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:\Dropbox\FenyoLab\Projects\Rothenberg\Delmar\data\Simulation 3\30000x2000 box (15 Cx43, 60 PKP2)\images\2_UNT_shRNA_2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31520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Dropbox\FenyoLab\Projects\Rothenberg\Delmar\data\Simulation 3\30000x500 box (15 Cx43, 60 PKP2)\images\1_UNT_shRNA_5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4983480"/>
            <a:ext cx="731520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Dropbox\FenyoLab\Projects\Rothenberg\Delmar\data\Simulation 3\30000x500 box (15 Cx43, 60 PKP2)\images\2_UNT_shRNA_5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5288280"/>
            <a:ext cx="731520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D:\Dropbox\FenyoLab\Projects\Rothenberg\Delmar\data\Simulation 3\30000x500 box (15 Cx43, 60 PKP2)\images\3_UNT_shRNA_5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35880"/>
            <a:ext cx="731520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:\Dropbox\FenyoLab\Projects\Rothenberg\Delmar\data\Simulation 3\30000x1000 box (15 Cx43, 60 PKP2)\images\3_UNT_shRNA_1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399" y="3672840"/>
            <a:ext cx="7315200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D:\Dropbox\FenyoLab\Projects\Rothenberg\Delmar\data\Simulation 3\30000x1000 box (15 Cx43, 60 PKP2)\images\1_UNT_shRNA_10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399" y="3977640"/>
            <a:ext cx="7315200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D:\Dropbox\FenyoLab\Projects\Rothenberg\Delmar\data\Simulation 3\30000x1000 box (15 Cx43, 60 PKP2)\images\2_UNT_shRNA_100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399" y="3368040"/>
            <a:ext cx="7315200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0692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FenyoLab\Projects\Rothenberg\Delmar\data\Simulation 3\30000x2000 box (15 Cx43, 60 PKP2)\Verification_PKP2_UNT_shR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27172"/>
            <a:ext cx="91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FenyoLab\Projects\Rothenberg\Delmar\data\Simulation 3\30000x2000 box (15 Cx43, 60 PKP2)\Verification_Cx43_UNT_shRNA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955"/>
          <a:stretch/>
        </p:blipFill>
        <p:spPr bwMode="auto">
          <a:xfrm>
            <a:off x="0" y="838200"/>
            <a:ext cx="9144000" cy="260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Box 20"/>
          <p:cNvSpPr txBox="1">
            <a:spLocks noChangeArrowheads="1"/>
          </p:cNvSpPr>
          <p:nvPr/>
        </p:nvSpPr>
        <p:spPr bwMode="auto">
          <a:xfrm>
            <a:off x="1187450" y="-76200"/>
            <a:ext cx="6821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 smtClean="0">
                <a:latin typeface="Comic Sans MS" pitchFamily="66" charset="0"/>
                <a:ea typeface="+mn-ea"/>
              </a:rPr>
              <a:t>Monte-Carlo Simulations</a:t>
            </a:r>
            <a:endParaRPr lang="en-US" sz="2800" b="1" dirty="0">
              <a:latin typeface="Comic Sans MS" pitchFamily="66" charset="0"/>
              <a:ea typeface="+mn-ea"/>
            </a:endParaRPr>
          </a:p>
        </p:txBody>
      </p:sp>
      <p:sp>
        <p:nvSpPr>
          <p:cNvPr id="14" name="Line 88"/>
          <p:cNvSpPr>
            <a:spLocks noChangeShapeType="1"/>
          </p:cNvSpPr>
          <p:nvPr/>
        </p:nvSpPr>
        <p:spPr bwMode="auto">
          <a:xfrm>
            <a:off x="609600" y="3810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-152400" y="1458096"/>
            <a:ext cx="1219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smtClean="0">
                <a:latin typeface="Comic Sans MS" pitchFamily="66" charset="0"/>
                <a:ea typeface="+mn-ea"/>
              </a:rPr>
              <a:t>Experiment</a:t>
            </a:r>
            <a:endParaRPr lang="en-US" sz="1200" b="1" dirty="0">
              <a:latin typeface="Comic Sans MS" pitchFamily="66" charset="0"/>
              <a:ea typeface="+mn-ea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-152400" y="2705097"/>
            <a:ext cx="1219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smtClean="0">
                <a:latin typeface="Comic Sans MS" pitchFamily="66" charset="0"/>
                <a:ea typeface="+mn-ea"/>
              </a:rPr>
              <a:t>Simulation</a:t>
            </a:r>
            <a:endParaRPr lang="en-US" sz="1200" b="1" dirty="0">
              <a:latin typeface="Comic Sans MS" pitchFamily="66" charset="0"/>
              <a:ea typeface="+mn-ea"/>
            </a:endParaRP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-140046" y="3868695"/>
            <a:ext cx="1219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smtClean="0">
                <a:latin typeface="Comic Sans MS" pitchFamily="66" charset="0"/>
                <a:ea typeface="+mn-ea"/>
              </a:rPr>
              <a:t>Experiment</a:t>
            </a:r>
            <a:endParaRPr lang="en-US" sz="1200" b="1" dirty="0">
              <a:latin typeface="Comic Sans MS" pitchFamily="66" charset="0"/>
              <a:ea typeface="+mn-ea"/>
            </a:endParaRPr>
          </a:p>
        </p:txBody>
      </p:sp>
      <p:sp>
        <p:nvSpPr>
          <p:cNvPr id="13" name="TextBox 20"/>
          <p:cNvSpPr txBox="1">
            <a:spLocks noChangeArrowheads="1"/>
          </p:cNvSpPr>
          <p:nvPr/>
        </p:nvSpPr>
        <p:spPr bwMode="auto">
          <a:xfrm>
            <a:off x="-140046" y="5115696"/>
            <a:ext cx="1219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smtClean="0">
                <a:latin typeface="Comic Sans MS" pitchFamily="66" charset="0"/>
                <a:ea typeface="+mn-ea"/>
              </a:rPr>
              <a:t>Simulation</a:t>
            </a:r>
            <a:endParaRPr lang="en-US" sz="1200" b="1" dirty="0">
              <a:latin typeface="Comic Sans MS" pitchFamily="66" charset="0"/>
              <a:ea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0" y="2296296"/>
            <a:ext cx="1905000" cy="10668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76768" y="4720795"/>
            <a:ext cx="1905000" cy="10668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88"/>
          <p:cNvSpPr>
            <a:spLocks noChangeShapeType="1"/>
          </p:cNvSpPr>
          <p:nvPr/>
        </p:nvSpPr>
        <p:spPr bwMode="auto">
          <a:xfrm>
            <a:off x="609600" y="3472248"/>
            <a:ext cx="792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6858000" y="2601096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b="1" dirty="0" smtClean="0">
                <a:latin typeface="Comic Sans MS" pitchFamily="66" charset="0"/>
                <a:ea typeface="+mn-ea"/>
              </a:rPr>
              <a:t>Cx43</a:t>
            </a:r>
            <a:endParaRPr lang="en-US" sz="2000" b="1" dirty="0">
              <a:latin typeface="Comic Sans MS" pitchFamily="66" charset="0"/>
              <a:ea typeface="+mn-ea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858000" y="5020386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b="1" dirty="0" smtClean="0">
                <a:latin typeface="Comic Sans MS" pitchFamily="66" charset="0"/>
                <a:ea typeface="+mn-ea"/>
              </a:rPr>
              <a:t>PKP2</a:t>
            </a:r>
            <a:endParaRPr lang="en-US" sz="2000" b="1" dirty="0">
              <a:latin typeface="Comic Sans MS" pitchFamily="66" charset="0"/>
              <a:ea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00400" y="685800"/>
            <a:ext cx="2819400" cy="381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240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Box 20"/>
          <p:cNvSpPr txBox="1">
            <a:spLocks noChangeArrowheads="1"/>
          </p:cNvSpPr>
          <p:nvPr/>
        </p:nvSpPr>
        <p:spPr bwMode="auto">
          <a:xfrm>
            <a:off x="0" y="-762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>
                <a:latin typeface="Comic Sans MS" pitchFamily="66" charset="0"/>
              </a:rPr>
              <a:t>Is the Observed Overlap Random?</a:t>
            </a:r>
          </a:p>
        </p:txBody>
      </p:sp>
      <p:sp>
        <p:nvSpPr>
          <p:cNvPr id="14" name="Line 88"/>
          <p:cNvSpPr>
            <a:spLocks noChangeShapeType="1"/>
          </p:cNvSpPr>
          <p:nvPr/>
        </p:nvSpPr>
        <p:spPr bwMode="auto">
          <a:xfrm>
            <a:off x="609600" y="3810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122" name="Picture 2" descr="D:\Dropbox\FenyoLab\Projects\Rothenberg\Delmar\data\Simulation 8\ldiv4\AnkGsil_Compare_bin_3_norm_Er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62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ropbox\FenyoLab\Projects\Rothenberg\Delmar\data\Simulation 8\ldiv4\UNT_shRNA_Compare_bin_3_norm_Er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78099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0209" y="590490"/>
            <a:ext cx="145103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mic Sans MS" pitchFamily="66" charset="0"/>
              </a:rPr>
              <a:t>Untreated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6329" y="590490"/>
            <a:ext cx="20024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omic Sans MS" pitchFamily="66" charset="0"/>
              </a:rPr>
              <a:t>AnkG</a:t>
            </a:r>
            <a:r>
              <a:rPr lang="en-US" sz="2000" b="1" dirty="0">
                <a:latin typeface="Comic Sans MS" pitchFamily="66" charset="0"/>
              </a:rPr>
              <a:t> Silencing</a:t>
            </a:r>
          </a:p>
        </p:txBody>
      </p:sp>
      <p:sp>
        <p:nvSpPr>
          <p:cNvPr id="8" name="Line 88"/>
          <p:cNvSpPr>
            <a:spLocks noChangeShapeType="1"/>
          </p:cNvSpPr>
          <p:nvPr/>
        </p:nvSpPr>
        <p:spPr bwMode="auto">
          <a:xfrm flipV="1">
            <a:off x="1066800" y="1094670"/>
            <a:ext cx="1905000" cy="5578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8"/>
          <p:cNvSpPr>
            <a:spLocks noChangeShapeType="1"/>
          </p:cNvSpPr>
          <p:nvPr/>
        </p:nvSpPr>
        <p:spPr bwMode="auto">
          <a:xfrm>
            <a:off x="3666229" y="1752600"/>
            <a:ext cx="1896371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4190" y="2492573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Cx43 Area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-5400000">
            <a:off x="5754318" y="1700540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Comic Sans MS" pitchFamily="66" charset="0"/>
              </a:rPr>
              <a:t>Colocalization</a:t>
            </a:r>
            <a:endParaRPr lang="en-US" sz="1400" dirty="0" smtClean="0">
              <a:latin typeface="Comic Sans MS" pitchFamily="66" charset="0"/>
            </a:endParaRPr>
          </a:p>
          <a:p>
            <a:pPr algn="ctr"/>
            <a:r>
              <a:rPr lang="en-US" sz="1400" dirty="0" smtClean="0">
                <a:latin typeface="Comic Sans MS" pitchFamily="66" charset="0"/>
              </a:rPr>
              <a:t>Area</a:t>
            </a:r>
            <a:endParaRPr lang="en-US" sz="1400" dirty="0">
              <a:latin typeface="Comic Sans MS" pitchFamily="66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625590" y="1367790"/>
            <a:ext cx="1447005" cy="1143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629145" y="1954530"/>
            <a:ext cx="1444752" cy="566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6629400" y="1371600"/>
            <a:ext cx="1440180" cy="1143000"/>
          </a:xfrm>
          <a:custGeom>
            <a:avLst/>
            <a:gdLst>
              <a:gd name="connsiteX0" fmla="*/ 0 w 1440180"/>
              <a:gd name="connsiteY0" fmla="*/ 1143000 h 1143000"/>
              <a:gd name="connsiteX1" fmla="*/ 1440180 w 1440180"/>
              <a:gd name="connsiteY1" fmla="*/ 0 h 1143000"/>
              <a:gd name="connsiteX2" fmla="*/ 1440180 w 1440180"/>
              <a:gd name="connsiteY2" fmla="*/ 594360 h 1143000"/>
              <a:gd name="connsiteX3" fmla="*/ 0 w 1440180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180" h="1143000">
                <a:moveTo>
                  <a:pt x="0" y="1143000"/>
                </a:moveTo>
                <a:lnTo>
                  <a:pt x="1440180" y="0"/>
                </a:lnTo>
                <a:lnTo>
                  <a:pt x="1440180" y="594360"/>
                </a:lnTo>
                <a:lnTo>
                  <a:pt x="0" y="1143000"/>
                </a:lnTo>
                <a:close/>
              </a:path>
            </a:pathLst>
          </a:cu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70680" y="5788223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Cx43 Area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-5400000">
            <a:off x="5770808" y="4996190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Comic Sans MS" pitchFamily="66" charset="0"/>
              </a:rPr>
              <a:t>Colocalization</a:t>
            </a:r>
            <a:endParaRPr lang="en-US" sz="1400" dirty="0" smtClean="0">
              <a:latin typeface="Comic Sans MS" pitchFamily="66" charset="0"/>
            </a:endParaRPr>
          </a:p>
          <a:p>
            <a:pPr algn="ctr"/>
            <a:r>
              <a:rPr lang="en-US" sz="1400" dirty="0" smtClean="0">
                <a:latin typeface="Comic Sans MS" pitchFamily="66" charset="0"/>
              </a:rPr>
              <a:t>Area</a:t>
            </a:r>
            <a:endParaRPr lang="en-US" sz="1400" dirty="0">
              <a:latin typeface="Comic Sans MS" pitchFamily="66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642080" y="4663440"/>
            <a:ext cx="1447005" cy="1143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645635" y="5250180"/>
            <a:ext cx="1444752" cy="566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6652260" y="5253990"/>
            <a:ext cx="1451610" cy="560070"/>
          </a:xfrm>
          <a:custGeom>
            <a:avLst/>
            <a:gdLst>
              <a:gd name="connsiteX0" fmla="*/ 0 w 1451610"/>
              <a:gd name="connsiteY0" fmla="*/ 548640 h 560070"/>
              <a:gd name="connsiteX1" fmla="*/ 1440180 w 1451610"/>
              <a:gd name="connsiteY1" fmla="*/ 0 h 560070"/>
              <a:gd name="connsiteX2" fmla="*/ 1451610 w 1451610"/>
              <a:gd name="connsiteY2" fmla="*/ 560070 h 560070"/>
              <a:gd name="connsiteX3" fmla="*/ 0 w 1451610"/>
              <a:gd name="connsiteY3" fmla="*/ 548640 h 5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1610" h="560070">
                <a:moveTo>
                  <a:pt x="0" y="548640"/>
                </a:moveTo>
                <a:lnTo>
                  <a:pt x="1440180" y="0"/>
                </a:lnTo>
                <a:lnTo>
                  <a:pt x="1451610" y="560070"/>
                </a:lnTo>
                <a:lnTo>
                  <a:pt x="0" y="548640"/>
                </a:lnTo>
                <a:close/>
              </a:path>
            </a:pathLst>
          </a:cu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42080" y="4663440"/>
            <a:ext cx="1447005" cy="1143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625590" y="1367790"/>
            <a:ext cx="1447005" cy="1143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D:\Dropbox\FenyoLab\Projects\Rothenberg\Delmar\data\Simulation 8\ldiv4\AnkGsil_Compare_bin_2_norm_Er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862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Dropbox\FenyoLab\Projects\Rothenberg\Delmar\data\Simulation 8\ldiv4\UNT_shRNA_Compare_bin_2_norm_Er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700" y="386334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Line 88"/>
          <p:cNvSpPr>
            <a:spLocks noChangeShapeType="1"/>
          </p:cNvSpPr>
          <p:nvPr/>
        </p:nvSpPr>
        <p:spPr bwMode="auto">
          <a:xfrm>
            <a:off x="228600" y="3657600"/>
            <a:ext cx="7264191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270209" y="3733800"/>
            <a:ext cx="145103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mic Sans MS" pitchFamily="66" charset="0"/>
              </a:rPr>
              <a:t>Untreated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36329" y="3733800"/>
            <a:ext cx="20024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omic Sans MS" pitchFamily="66" charset="0"/>
              </a:rPr>
              <a:t>AnkG</a:t>
            </a:r>
            <a:r>
              <a:rPr lang="en-US" sz="2000" b="1" dirty="0">
                <a:latin typeface="Comic Sans MS" pitchFamily="66" charset="0"/>
              </a:rPr>
              <a:t> Silencing</a:t>
            </a:r>
          </a:p>
        </p:txBody>
      </p:sp>
      <p:sp>
        <p:nvSpPr>
          <p:cNvPr id="34" name="Line 88"/>
          <p:cNvSpPr>
            <a:spLocks noChangeShapeType="1"/>
          </p:cNvSpPr>
          <p:nvPr/>
        </p:nvSpPr>
        <p:spPr bwMode="auto">
          <a:xfrm flipV="1">
            <a:off x="1112520" y="6271260"/>
            <a:ext cx="1905000" cy="5578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Line 88"/>
          <p:cNvSpPr>
            <a:spLocks noChangeShapeType="1"/>
          </p:cNvSpPr>
          <p:nvPr/>
        </p:nvSpPr>
        <p:spPr bwMode="auto">
          <a:xfrm>
            <a:off x="3666229" y="5486400"/>
            <a:ext cx="1896371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21080" y="2362200"/>
            <a:ext cx="91440" cy="91440"/>
          </a:xfrm>
          <a:prstGeom prst="ellipse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903220" y="1390650"/>
            <a:ext cx="91440" cy="9144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495800" y="1619250"/>
            <a:ext cx="91440" cy="9144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948940" y="5894070"/>
            <a:ext cx="91440" cy="9144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714575" y="3489960"/>
            <a:ext cx="91440" cy="91440"/>
          </a:xfrm>
          <a:prstGeom prst="ellipse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789886" y="3387090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mic Sans MS" pitchFamily="66" charset="0"/>
              </a:rPr>
              <a:t>Uniform</a:t>
            </a:r>
            <a:endParaRPr lang="en-US" sz="1400" b="1" dirty="0">
              <a:latin typeface="Comic Sans MS" pitchFamily="66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714575" y="3757493"/>
            <a:ext cx="91440" cy="9144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789886" y="3654623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mic Sans MS" pitchFamily="66" charset="0"/>
              </a:rPr>
              <a:t>Non-uniform</a:t>
            </a:r>
            <a:endParaRPr lang="en-US" sz="1400" b="1" dirty="0">
              <a:latin typeface="Comic Sans MS" pitchFamily="66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639171" y="3364230"/>
            <a:ext cx="1394340" cy="5810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62990" y="4865370"/>
            <a:ext cx="91440" cy="91440"/>
          </a:xfrm>
          <a:prstGeom prst="ellipse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530090" y="5220533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Experiment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33900" y="1710690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Experiment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77390" y="6232504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Experiment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31670" y="841065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Experiment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3619500" y="4812030"/>
            <a:ext cx="91440" cy="91440"/>
          </a:xfrm>
          <a:prstGeom prst="ellipse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985260" y="5356860"/>
            <a:ext cx="91440" cy="9144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619500" y="2564130"/>
            <a:ext cx="91440" cy="91440"/>
          </a:xfrm>
          <a:prstGeom prst="ellipse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000500" y="1931670"/>
            <a:ext cx="91440" cy="9144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491990" y="5638800"/>
            <a:ext cx="91440" cy="9144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70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53" grpId="0" animBg="1"/>
      <p:bldP spid="55" grpId="0" animBg="1"/>
      <p:bldP spid="5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87"/>
          <p:cNvSpPr>
            <a:spLocks noChangeArrowheads="1"/>
          </p:cNvSpPr>
          <p:nvPr/>
        </p:nvSpPr>
        <p:spPr bwMode="auto">
          <a:xfrm>
            <a:off x="0" y="22860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 smtClean="0">
                <a:latin typeface="Comic Sans MS" pitchFamily="66" charset="0"/>
              </a:rPr>
              <a:t>Proteomics Informatics – </a:t>
            </a:r>
          </a:p>
          <a:p>
            <a:pPr algn="ctr"/>
            <a:r>
              <a:rPr lang="en-US" sz="2800" b="1" dirty="0" smtClean="0">
                <a:latin typeface="Comic Sans MS" pitchFamily="66" charset="0"/>
              </a:rPr>
              <a:t>Protein Characterization II: </a:t>
            </a:r>
          </a:p>
          <a:p>
            <a:pPr algn="ctr"/>
            <a:r>
              <a:rPr lang="en-US" sz="2800" b="1" dirty="0" smtClean="0">
                <a:latin typeface="Comic Sans MS" pitchFamily="66" charset="0"/>
              </a:rPr>
              <a:t>Protein Interactions </a:t>
            </a:r>
            <a:r>
              <a:rPr lang="sv-SE" sz="2800" b="1" dirty="0" smtClean="0">
                <a:latin typeface="Comic Sans MS" pitchFamily="66" charset="0"/>
              </a:rPr>
              <a:t>(Week 11)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8" name="Line 88"/>
          <p:cNvSpPr>
            <a:spLocks noChangeShapeType="1"/>
          </p:cNvSpPr>
          <p:nvPr/>
        </p:nvSpPr>
        <p:spPr bwMode="auto">
          <a:xfrm>
            <a:off x="609600" y="34290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sv-SE" sz="2800" b="1" kern="1200" dirty="0" smtClean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Non-Covalent Protein Complexes</a:t>
            </a:r>
            <a:endParaRPr lang="sv-SE" sz="2800" b="1" kern="1200" dirty="0">
              <a:solidFill>
                <a:schemeClr val="tx1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5297" name="Picture 1" descr="C:\Users\fenyo\Desktop\nature09756-f1_2.jpg"/>
          <p:cNvPicPr>
            <a:picLocks noChangeAspect="1" noChangeArrowheads="1"/>
          </p:cNvPicPr>
          <p:nvPr/>
        </p:nvPicPr>
        <p:blipFill>
          <a:blip r:embed="rId3" cstate="print"/>
          <a:srcRect t="56830"/>
          <a:stretch>
            <a:fillRect/>
          </a:stretch>
        </p:blipFill>
        <p:spPr bwMode="auto">
          <a:xfrm>
            <a:off x="381000" y="1143000"/>
            <a:ext cx="8305800" cy="459510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010400" y="6581001"/>
            <a:ext cx="2135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Schreiber et al., Nature 2011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642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1-04-25 at 2.45.33 PM.png"/>
          <p:cNvPicPr>
            <a:picLocks noChangeAspect="1"/>
          </p:cNvPicPr>
          <p:nvPr/>
        </p:nvPicPr>
        <p:blipFill>
          <a:blip r:embed="rId3" cstate="print"/>
          <a:srcRect b="62448"/>
          <a:stretch>
            <a:fillRect/>
          </a:stretch>
        </p:blipFill>
        <p:spPr>
          <a:xfrm>
            <a:off x="284959" y="918515"/>
            <a:ext cx="8636000" cy="10444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24544" y="1075511"/>
            <a:ext cx="4324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 20 different extraction and washing </a:t>
            </a:r>
          </a:p>
          <a:p>
            <a:r>
              <a:rPr lang="en-US" dirty="0" smtClean="0"/>
              <a:t>conditions ~ 10 years or art.</a:t>
            </a:r>
          </a:p>
          <a:p>
            <a:r>
              <a:rPr lang="en-US" dirty="0" smtClean="0"/>
              <a:t>(41 pullouts are shown)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43" y="4533404"/>
            <a:ext cx="9009057" cy="2324596"/>
          </a:xfrm>
          <a:prstGeom prst="rect">
            <a:avLst/>
          </a:prstGeom>
        </p:spPr>
      </p:pic>
      <p:pic>
        <p:nvPicPr>
          <p:cNvPr id="9" name="Picture 8" descr="Fig7-v1_copy.png"/>
          <p:cNvPicPr>
            <a:picLocks noChangeAspect="1"/>
          </p:cNvPicPr>
          <p:nvPr/>
        </p:nvPicPr>
        <p:blipFill>
          <a:blip r:embed="rId5" cstate="print"/>
          <a:srcRect b="50917"/>
          <a:stretch>
            <a:fillRect/>
          </a:stretch>
        </p:blipFill>
        <p:spPr>
          <a:xfrm>
            <a:off x="0" y="2119485"/>
            <a:ext cx="9144001" cy="2413919"/>
          </a:xfrm>
          <a:prstGeom prst="rect">
            <a:avLst/>
          </a:prstGeom>
        </p:spPr>
      </p:pic>
      <p:pic>
        <p:nvPicPr>
          <p:cNvPr id="14" name="Picture 13" descr="Screen shot 2011-04-25 at 2.45.33 PM.png"/>
          <p:cNvPicPr>
            <a:picLocks noChangeAspect="1"/>
          </p:cNvPicPr>
          <p:nvPr/>
        </p:nvPicPr>
        <p:blipFill>
          <a:blip r:embed="rId3" cstate="print"/>
          <a:srcRect l="30781" r="57083" b="62448"/>
          <a:stretch>
            <a:fillRect/>
          </a:stretch>
        </p:blipFill>
        <p:spPr>
          <a:xfrm>
            <a:off x="2943225" y="918515"/>
            <a:ext cx="1048062" cy="104443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 b="46910"/>
          <a:stretch>
            <a:fillRect/>
          </a:stretch>
        </p:blipFill>
        <p:spPr bwMode="auto">
          <a:xfrm>
            <a:off x="2411413" y="2475817"/>
            <a:ext cx="4386262" cy="328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9200" y="-152400"/>
            <a:ext cx="67278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2800" b="1">
                <a:latin typeface="Comic Sans MS" pitchFamily="66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Molecular Architecture of the NPC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03962"/>
            <a:ext cx="2943225" cy="554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latin typeface="Arial" charset="0"/>
              </a:rPr>
              <a:t>Actual model </a:t>
            </a:r>
            <a:endParaRPr lang="en-US" sz="1000" b="1" dirty="0" smtClean="0">
              <a:latin typeface="Arial" charset="0"/>
            </a:endParaRPr>
          </a:p>
          <a:p>
            <a:pPr algn="ctr">
              <a:defRPr/>
            </a:pPr>
            <a:r>
              <a:rPr lang="en-US" sz="1000" dirty="0" err="1" smtClean="0">
                <a:latin typeface="Arial" charset="0"/>
              </a:rPr>
              <a:t>Alber</a:t>
            </a:r>
            <a:r>
              <a:rPr lang="en-US" sz="1000" dirty="0" smtClean="0">
                <a:latin typeface="Arial" charset="0"/>
              </a:rPr>
              <a:t> </a:t>
            </a:r>
            <a:r>
              <a:rPr lang="en-US" sz="1000" dirty="0">
                <a:latin typeface="Arial" charset="0"/>
              </a:rPr>
              <a:t>F. et al. Nature (450) 683-694. </a:t>
            </a:r>
            <a:r>
              <a:rPr lang="en-US" sz="1000" dirty="0" smtClean="0">
                <a:latin typeface="Arial" charset="0"/>
              </a:rPr>
              <a:t>2007</a:t>
            </a:r>
          </a:p>
          <a:p>
            <a:pPr algn="ctr">
              <a:defRPr/>
            </a:pPr>
            <a:r>
              <a:rPr lang="en-US" sz="1000" dirty="0">
                <a:latin typeface="Arial" charset="0"/>
              </a:rPr>
              <a:t> </a:t>
            </a:r>
            <a:r>
              <a:rPr lang="en-US" sz="1000" dirty="0" err="1">
                <a:latin typeface="Arial" charset="0"/>
              </a:rPr>
              <a:t>Alber</a:t>
            </a:r>
            <a:r>
              <a:rPr lang="en-US" sz="1000" dirty="0">
                <a:latin typeface="Arial" charset="0"/>
              </a:rPr>
              <a:t> F. et al. Nature (450) 695-700. </a:t>
            </a:r>
            <a:r>
              <a:rPr lang="en-US" sz="1000" dirty="0" smtClean="0">
                <a:latin typeface="Arial" charset="0"/>
              </a:rPr>
              <a:t>2007</a:t>
            </a:r>
            <a:endParaRPr lang="en-US" sz="1000" dirty="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43225" y="918515"/>
            <a:ext cx="1048062" cy="104443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609600" y="-228600"/>
            <a:ext cx="7924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2800" b="1">
                <a:latin typeface="Comic Sans MS" pitchFamily="66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Interaction Map of Histone </a:t>
            </a:r>
            <a:r>
              <a:rPr lang="en-US" dirty="0" err="1" smtClean="0"/>
              <a:t>Deacetylaces</a:t>
            </a:r>
            <a:endParaRPr lang="en-US" dirty="0"/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339" t="13648" r="9649" b="3120"/>
          <a:stretch/>
        </p:blipFill>
        <p:spPr bwMode="auto">
          <a:xfrm>
            <a:off x="457200" y="609599"/>
            <a:ext cx="5100782" cy="62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240" t="14677" r="8245" b="2611"/>
          <a:stretch/>
        </p:blipFill>
        <p:spPr bwMode="auto">
          <a:xfrm>
            <a:off x="5216707" y="2839044"/>
            <a:ext cx="3927293" cy="400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24600" y="618835"/>
            <a:ext cx="2715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Joshi et al. Molecular Systems Biology 9:672</a:t>
            </a:r>
          </a:p>
        </p:txBody>
      </p:sp>
    </p:spTree>
    <p:extLst>
      <p:ext uri="{BB962C8B-B14F-4D97-AF65-F5344CB8AC3E}">
        <p14:creationId xmlns:p14="http://schemas.microsoft.com/office/powerpoint/2010/main" xmlns="" val="149829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 l="39185" t="18561" r="2194" b="12761"/>
          <a:stretch>
            <a:fillRect/>
          </a:stretch>
        </p:blipFill>
        <p:spPr bwMode="auto">
          <a:xfrm>
            <a:off x="866030" y="1017104"/>
            <a:ext cx="7058770" cy="446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466938" y="6581001"/>
            <a:ext cx="1677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Sowa et al., Cell 2009</a:t>
            </a:r>
            <a:endParaRPr lang="en-US" sz="1200" dirty="0">
              <a:latin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6975475" algn="l"/>
              </a:tabLst>
            </a:pPr>
            <a:r>
              <a:rPr lang="en-US" sz="2800" b="1" dirty="0" smtClean="0">
                <a:latin typeface="Comic Sans MS" pitchFamily="66" charset="0"/>
              </a:rPr>
              <a:t>Protein Complexes – specific/non-specific binding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52865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6975475" algn="l"/>
              </a:tabLst>
            </a:pPr>
            <a:r>
              <a:rPr lang="en-US" sz="2800" b="1" dirty="0" smtClean="0">
                <a:latin typeface="Comic Sans MS" pitchFamily="66" charset="0"/>
              </a:rPr>
              <a:t>Protein Complexes – specific/non-specific binding</a:t>
            </a:r>
            <a:endParaRPr lang="en-US" sz="2800" b="1" dirty="0">
              <a:latin typeface="Comic Sans MS" pitchFamily="66" charset="0"/>
            </a:endParaRPr>
          </a:p>
          <a:p>
            <a:pPr algn="ctr"/>
            <a:endParaRPr lang="en-US" sz="3200" b="1" dirty="0"/>
          </a:p>
        </p:txBody>
      </p:sp>
      <p:pic>
        <p:nvPicPr>
          <p:cNvPr id="150530" name="Picture 2" descr="C:\Users\fenyo\Desktop\nmeth.1541-F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361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05600" y="6581001"/>
            <a:ext cx="2436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smtClean="0">
                <a:latin typeface="+mn-lt"/>
              </a:rPr>
              <a:t>Choi et al., Nature Methods 2010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427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00"/>
        </a:solidFill>
        <a:ln w="317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1426</Words>
  <Application>Microsoft Office PowerPoint</Application>
  <PresentationFormat>On-screen Show (4:3)</PresentationFormat>
  <Paragraphs>375</Paragraphs>
  <Slides>46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Default Design</vt:lpstr>
      <vt:lpstr>Slide 1</vt:lpstr>
      <vt:lpstr>Slide 2</vt:lpstr>
      <vt:lpstr>Slide 3</vt:lpstr>
      <vt:lpstr>Analysis of Non-Covalent Protein Complexes</vt:lpstr>
      <vt:lpstr>Non-Covalent Protein Complexes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Cloning nanobodies for GFP pullouts</vt:lpstr>
      <vt:lpstr>Cloning llamabodies  for GFP pullouts</vt:lpstr>
      <vt:lpstr>Slide 19</vt:lpstr>
      <vt:lpstr>Slide 20</vt:lpstr>
      <vt:lpstr>Slide 21</vt:lpstr>
      <vt:lpstr>Slide 22</vt:lpstr>
      <vt:lpstr>Fitness Landscape of  Targeted Viral Segment</vt:lpstr>
      <vt:lpstr>Specific and Non-Specific Interactors</vt:lpstr>
      <vt:lpstr>Specific and Non-Specific Interactors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Super-Resolution Localization Microscopy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Fenyo</cp:lastModifiedBy>
  <cp:revision>96</cp:revision>
  <dcterms:created xsi:type="dcterms:W3CDTF">2005-06-29T18:18:27Z</dcterms:created>
  <dcterms:modified xsi:type="dcterms:W3CDTF">2014-04-13T01:42:12Z</dcterms:modified>
</cp:coreProperties>
</file>